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>
  <p:sldMasterIdLst>
    <p:sldMasterId id="2147484692" r:id="rId1"/>
  </p:sldMasterIdLst>
  <p:notesMasterIdLst>
    <p:notesMasterId r:id="rId16"/>
  </p:notesMasterIdLst>
  <p:handoutMasterIdLst>
    <p:handoutMasterId r:id="rId17"/>
  </p:handoutMasterIdLst>
  <p:sldIdLst>
    <p:sldId id="413" r:id="rId2"/>
    <p:sldId id="430" r:id="rId3"/>
    <p:sldId id="429" r:id="rId4"/>
    <p:sldId id="432" r:id="rId5"/>
    <p:sldId id="434" r:id="rId6"/>
    <p:sldId id="437" r:id="rId7"/>
    <p:sldId id="440" r:id="rId8"/>
    <p:sldId id="438" r:id="rId9"/>
    <p:sldId id="444" r:id="rId10"/>
    <p:sldId id="446" r:id="rId11"/>
    <p:sldId id="448" r:id="rId12"/>
    <p:sldId id="452" r:id="rId13"/>
    <p:sldId id="417" r:id="rId14"/>
    <p:sldId id="275" r:id="rId15"/>
  </p:sldIdLst>
  <p:sldSz cx="9144000" cy="6858000" type="screen4x3"/>
  <p:notesSz cx="6797675" cy="9874250"/>
  <p:embeddedFontLst>
    <p:embeddedFont>
      <p:font typeface="HY견고딕" panose="02030600000101010101" pitchFamily="18" charset="-127"/>
      <p:regular r:id="rId18"/>
    </p:embeddedFont>
    <p:embeddedFont>
      <p:font typeface="Verdana" panose="020B0604030504040204" pitchFamily="34" charset="0"/>
      <p:regular r:id="rId19"/>
      <p:bold r:id="rId20"/>
      <p:italic r:id="rId21"/>
      <p:boldItalic r:id="rId22"/>
    </p:embeddedFont>
    <p:embeddedFont>
      <p:font typeface="나눔스퀘어OTF" panose="020B0600000101010101" pitchFamily="34" charset="-127"/>
      <p:regular r:id="rId23"/>
    </p:embeddedFont>
    <p:embeddedFont>
      <p:font typeface="맑은 고딕" panose="020B0503020000020004" pitchFamily="50" charset="-127"/>
      <p:regular r:id="rId24"/>
      <p:bold r:id="rId25"/>
    </p:embeddedFont>
  </p:embeddedFont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5pPr>
    <a:lvl6pPr marL="2286000" algn="l" defTabSz="914400" rtl="0" eaLnBrk="1" latinLnBrk="1" hangingPunct="1"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6pPr>
    <a:lvl7pPr marL="2743200" algn="l" defTabSz="914400" rtl="0" eaLnBrk="1" latinLnBrk="1" hangingPunct="1"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7pPr>
    <a:lvl8pPr marL="3200400" algn="l" defTabSz="914400" rtl="0" eaLnBrk="1" latinLnBrk="1" hangingPunct="1"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8pPr>
    <a:lvl9pPr marL="3657600" algn="l" defTabSz="914400" rtl="0" eaLnBrk="1" latinLnBrk="1" hangingPunct="1"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78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10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DF90"/>
    <a:srgbClr val="660033"/>
    <a:srgbClr val="640032"/>
    <a:srgbClr val="452103"/>
    <a:srgbClr val="683104"/>
    <a:srgbClr val="592A03"/>
    <a:srgbClr val="CC9900"/>
    <a:srgbClr val="CC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301B821-A1FF-4177-AEE7-76D212191A09}" styleName="보통 스타일 1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밝은 스타일 2 - 강조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574" autoAdjust="0"/>
    <p:restoredTop sz="96370" autoAdjust="0"/>
  </p:normalViewPr>
  <p:slideViewPr>
    <p:cSldViewPr>
      <p:cViewPr varScale="1">
        <p:scale>
          <a:sx n="72" d="100"/>
          <a:sy n="72" d="100"/>
        </p:scale>
        <p:origin x="84" y="510"/>
      </p:cViewPr>
      <p:guideLst>
        <p:guide orient="horz" pos="2160"/>
        <p:guide pos="278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1" d="100"/>
          <a:sy n="51" d="100"/>
        </p:scale>
        <p:origin x="-3006" y="-102"/>
      </p:cViewPr>
      <p:guideLst>
        <p:guide orient="horz" pos="3110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2">
            <a:extLst>
              <a:ext uri="{FF2B5EF4-FFF2-40B4-BE49-F238E27FC236}">
                <a16:creationId xmlns:a16="http://schemas.microsoft.com/office/drawing/2014/main" id="{400FB8F4-2ED4-4DE4-A2A1-4B3F90A86819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latinLnBrk="0" hangingPunct="0">
              <a:defRPr kumimoji="0" sz="1200"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96259" name="Rectangle 3">
            <a:extLst>
              <a:ext uri="{FF2B5EF4-FFF2-40B4-BE49-F238E27FC236}">
                <a16:creationId xmlns:a16="http://schemas.microsoft.com/office/drawing/2014/main" id="{6813567F-70AD-44EE-9165-B0D30B872BF8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49688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latinLnBrk="0" hangingPunct="0">
              <a:defRPr kumimoji="0" sz="1200"/>
            </a:lvl1pPr>
          </a:lstStyle>
          <a:p>
            <a:pPr>
              <a:defRPr/>
            </a:pPr>
            <a:fld id="{39ECF316-D90D-49D4-817D-158764F84748}" type="datetimeFigureOut">
              <a:rPr lang="ko-KR" altLang="en-US"/>
              <a:pPr>
                <a:defRPr/>
              </a:pPr>
              <a:t>2019-08-03</a:t>
            </a:fld>
            <a:endParaRPr lang="en-US" altLang="ko-KR" dirty="0"/>
          </a:p>
        </p:txBody>
      </p:sp>
      <p:sp>
        <p:nvSpPr>
          <p:cNvPr id="96260" name="Rectangle 4">
            <a:extLst>
              <a:ext uri="{FF2B5EF4-FFF2-40B4-BE49-F238E27FC236}">
                <a16:creationId xmlns:a16="http://schemas.microsoft.com/office/drawing/2014/main" id="{ABEBF37D-71FD-4033-9599-F8FF2895803F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latinLnBrk="0" hangingPunct="0">
              <a:defRPr kumimoji="0" sz="1200"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96261" name="Rectangle 5">
            <a:extLst>
              <a:ext uri="{FF2B5EF4-FFF2-40B4-BE49-F238E27FC236}">
                <a16:creationId xmlns:a16="http://schemas.microsoft.com/office/drawing/2014/main" id="{EC43856B-3CF1-492E-A0DC-88F8B0B2E43D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49688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kumimoji="0" sz="1200"/>
            </a:lvl1pPr>
          </a:lstStyle>
          <a:p>
            <a:fld id="{A116D5DB-BC77-46F2-A183-55860516469B}" type="slidenum">
              <a:rPr lang="ko-KR" altLang="en-US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44521006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846C88CD-788F-4A0A-BAD2-3764861BBD6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0" latinLnBrk="0" hangingPunct="0">
              <a:defRPr kumimoji="0"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776CA36-66E7-4E7F-8B8E-0C9AD066E0DF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0" latinLnBrk="0" hangingPunct="0">
              <a:defRPr kumimoji="0" sz="1200"/>
            </a:lvl1pPr>
          </a:lstStyle>
          <a:p>
            <a:pPr>
              <a:defRPr/>
            </a:pPr>
            <a:fld id="{A14BA488-FEB6-4DA7-BBDD-FE7BB0410CB7}" type="datetimeFigureOut">
              <a:rPr lang="ko-KR" altLang="en-US"/>
              <a:pPr>
                <a:defRPr/>
              </a:pPr>
              <a:t>2019-08-03</a:t>
            </a:fld>
            <a:endParaRPr lang="ko-KR" altLang="en-US" dirty="0"/>
          </a:p>
        </p:txBody>
      </p:sp>
      <p:sp>
        <p:nvSpPr>
          <p:cNvPr id="4" name="슬라이드 이미지 개체 틀 3">
            <a:extLst>
              <a:ext uri="{FF2B5EF4-FFF2-40B4-BE49-F238E27FC236}">
                <a16:creationId xmlns:a16="http://schemas.microsoft.com/office/drawing/2014/main" id="{A8E04382-F85C-4FA8-AFD7-80D1B4CF3DC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931863" y="741363"/>
            <a:ext cx="4933950" cy="37020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 noProof="0" dirty="0"/>
          </a:p>
        </p:txBody>
      </p:sp>
      <p:sp>
        <p:nvSpPr>
          <p:cNvPr id="5" name="슬라이드 노트 개체 틀 4">
            <a:extLst>
              <a:ext uri="{FF2B5EF4-FFF2-40B4-BE49-F238E27FC236}">
                <a16:creationId xmlns:a16="http://schemas.microsoft.com/office/drawing/2014/main" id="{5C9DF7E4-1C53-43A2-80CD-65D66177D0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noProof="0"/>
              <a:t>마스터 텍스트 스타일을 편집합니다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E1FE7AC-A1FF-4496-AE08-CF1C5E76BD4E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937895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0" latinLnBrk="0" hangingPunct="0">
              <a:defRPr kumimoji="0"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CDB3E7A-05F6-450F-9FFB-AB05C5F27BF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49688" y="9378950"/>
            <a:ext cx="2946400" cy="493713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kumimoji="0" sz="1200"/>
            </a:lvl1pPr>
          </a:lstStyle>
          <a:p>
            <a:fld id="{94E7365D-0DA0-4D3A-BD8B-F3176370EF3D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287422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171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8915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9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앞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9" descr="Light horizontal">
            <a:extLst>
              <a:ext uri="{FF2B5EF4-FFF2-40B4-BE49-F238E27FC236}">
                <a16:creationId xmlns:a16="http://schemas.microsoft.com/office/drawing/2014/main" id="{9265EF69-6D69-4230-87D8-305DFAD47C8B}"/>
              </a:ext>
            </a:extLst>
          </p:cNvPr>
          <p:cNvSpPr>
            <a:spLocks noChangeArrowheads="1"/>
          </p:cNvSpPr>
          <p:nvPr/>
        </p:nvSpPr>
        <p:spPr bwMode="gray">
          <a:xfrm>
            <a:off x="1588" y="1588"/>
            <a:ext cx="1473200" cy="6848475"/>
          </a:xfrm>
          <a:prstGeom prst="rect">
            <a:avLst/>
          </a:prstGeom>
          <a:pattFill prst="ltHorz">
            <a:fgClr>
              <a:srgbClr val="60B9BC"/>
            </a:fgClr>
            <a:bgClr>
              <a:schemeClr val="bg1"/>
            </a:bgClr>
          </a:pattFill>
          <a:ln>
            <a:noFill/>
          </a:ln>
        </p:spPr>
        <p:txBody>
          <a:bodyPr wrap="none"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 dirty="0">
              <a:solidFill>
                <a:prstClr val="black"/>
              </a:solidFill>
            </a:endParaRPr>
          </a:p>
        </p:txBody>
      </p:sp>
      <p:sp>
        <p:nvSpPr>
          <p:cNvPr id="4" name="Rectangle 10">
            <a:extLst>
              <a:ext uri="{FF2B5EF4-FFF2-40B4-BE49-F238E27FC236}">
                <a16:creationId xmlns:a16="http://schemas.microsoft.com/office/drawing/2014/main" id="{5FC1124A-972A-4EB5-9DD3-E0AB233CD03A}"/>
              </a:ext>
            </a:extLst>
          </p:cNvPr>
          <p:cNvSpPr>
            <a:spLocks noChangeArrowheads="1"/>
          </p:cNvSpPr>
          <p:nvPr/>
        </p:nvSpPr>
        <p:spPr bwMode="invGray">
          <a:xfrm>
            <a:off x="-7938" y="4267200"/>
            <a:ext cx="9153526" cy="1103313"/>
          </a:xfrm>
          <a:prstGeom prst="rect">
            <a:avLst/>
          </a:prstGeom>
          <a:solidFill>
            <a:srgbClr val="007A9B"/>
          </a:solidFill>
          <a:ln>
            <a:noFill/>
          </a:ln>
          <a:extLs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>
              <a:solidFill>
                <a:prstClr val="black"/>
              </a:solidFill>
            </a:endParaRPr>
          </a:p>
        </p:txBody>
      </p:sp>
      <p:sp>
        <p:nvSpPr>
          <p:cNvPr id="5" name="AutoShape 11">
            <a:extLst>
              <a:ext uri="{FF2B5EF4-FFF2-40B4-BE49-F238E27FC236}">
                <a16:creationId xmlns:a16="http://schemas.microsoft.com/office/drawing/2014/main" id="{FD1BED44-072F-4048-BE15-434815D2ABC5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1473200" y="5105400"/>
            <a:ext cx="7137400" cy="533400"/>
          </a:xfrm>
          <a:prstGeom prst="roundRect">
            <a:avLst>
              <a:gd name="adj" fmla="val 16667"/>
            </a:avLst>
          </a:prstGeom>
          <a:solidFill>
            <a:srgbClr val="60B9BC"/>
          </a:solidFill>
          <a:ln w="28575" algn="ctr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 dirty="0">
              <a:solidFill>
                <a:prstClr val="black"/>
              </a:solidFill>
            </a:endParaRPr>
          </a:p>
        </p:txBody>
      </p:sp>
      <p:sp>
        <p:nvSpPr>
          <p:cNvPr id="6" name="TextBox 19">
            <a:extLst>
              <a:ext uri="{FF2B5EF4-FFF2-40B4-BE49-F238E27FC236}">
                <a16:creationId xmlns:a16="http://schemas.microsoft.com/office/drawing/2014/main" id="{AAA97274-1DDA-4245-BE74-31B2F032C94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447800" y="5181600"/>
            <a:ext cx="7162800" cy="300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algn="r" defTabSz="685800" eaLnBrk="1" latinLnBrk="1" hangingPunct="1">
              <a:defRPr/>
            </a:pPr>
            <a:r>
              <a:rPr lang="ko-KR" altLang="en-US" sz="13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혼자 공부하는 자바</a:t>
            </a:r>
            <a:r>
              <a:rPr lang="en-US" altLang="ko-KR" sz="13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ko-KR" altLang="en-US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신용권 저</a:t>
            </a:r>
            <a:r>
              <a:rPr lang="en-US" altLang="ko-KR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</a:t>
            </a:r>
            <a:endParaRPr lang="ko-KR" altLang="en-US" sz="1050" dirty="0">
              <a:solidFill>
                <a:prstClr val="white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7" name="Picture 32" descr="hanbitmedia logo_RGB_72"/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88" y="6130925"/>
            <a:ext cx="1295400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그림 1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-685800"/>
            <a:ext cx="4837113" cy="6450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524000" y="4267201"/>
            <a:ext cx="7620000" cy="838200"/>
          </a:xfrm>
          <a:prstGeom prst="rect">
            <a:avLst/>
          </a:prstGeom>
        </p:spPr>
        <p:txBody>
          <a:bodyPr/>
          <a:lstStyle>
            <a:lvl1pPr marL="538163" indent="0">
              <a:defRPr sz="2700" b="0" baseline="0">
                <a:solidFill>
                  <a:srgbClr val="60B9BC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6230099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학습목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내용 개체 틀 5"/>
          <p:cNvSpPr>
            <a:spLocks noGrp="1"/>
          </p:cNvSpPr>
          <p:nvPr>
            <p:ph sz="quarter" idx="10"/>
          </p:nvPr>
        </p:nvSpPr>
        <p:spPr>
          <a:xfrm>
            <a:off x="263436" y="1016727"/>
            <a:ext cx="8568000" cy="5400000"/>
          </a:xfrm>
          <a:prstGeom prst="roundRect">
            <a:avLst>
              <a:gd name="adj" fmla="val 12994"/>
            </a:avLst>
          </a:prstGeom>
          <a:ln w="19050">
            <a:solidFill>
              <a:srgbClr val="60B9BC"/>
            </a:solidFill>
            <a:prstDash val="sysDot"/>
          </a:ln>
        </p:spPr>
        <p:txBody>
          <a:bodyPr/>
          <a:lstStyle>
            <a:lvl1pPr marL="257175" marR="0" indent="-257175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ts val="450"/>
              </a:spcAft>
              <a:buClr>
                <a:srgbClr val="660033"/>
              </a:buClr>
              <a:buSzTx/>
              <a:buFont typeface="Wingdings" pitchFamily="2" charset="2"/>
              <a:buChar char="v"/>
              <a:tabLst/>
              <a:defRPr sz="1800"/>
            </a:lvl1pPr>
            <a:lvl2pPr marL="404813" marR="0" indent="-136922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ts val="150"/>
              </a:spcAft>
              <a:buClr>
                <a:srgbClr val="B1AE6B"/>
              </a:buClr>
              <a:buSzTx/>
              <a:buFont typeface="Wingdings" pitchFamily="2" charset="2"/>
              <a:buChar char="§"/>
              <a:tabLst/>
              <a:defRPr sz="1350"/>
            </a:lvl2pPr>
            <a:lvl3pPr marL="607219" marR="0" indent="-136922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ADB9AD"/>
              </a:buClr>
              <a:buSzTx/>
              <a:buFontTx/>
              <a:buChar char="•"/>
              <a:tabLst/>
              <a:defRPr/>
            </a:lvl3pPr>
          </a:lstStyle>
          <a:p>
            <a:pPr lvl="0"/>
            <a:r>
              <a:rPr lang="ko-KR" altLang="en-US" noProof="0" dirty="0"/>
              <a:t>마스터 텍스트 스타일을 편집합니다</a:t>
            </a:r>
          </a:p>
          <a:p>
            <a:pPr lvl="1"/>
            <a:r>
              <a:rPr lang="ko-KR" altLang="en-US" noProof="0" dirty="0"/>
              <a:t>둘째 수준</a:t>
            </a:r>
          </a:p>
        </p:txBody>
      </p:sp>
    </p:spTree>
    <p:extLst>
      <p:ext uri="{BB962C8B-B14F-4D97-AF65-F5344CB8AC3E}">
        <p14:creationId xmlns:p14="http://schemas.microsoft.com/office/powerpoint/2010/main" val="23308996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본문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4"/>
          <p:cNvSpPr>
            <a:spLocks noGrp="1"/>
          </p:cNvSpPr>
          <p:nvPr>
            <p:ph sz="quarter" idx="10"/>
          </p:nvPr>
        </p:nvSpPr>
        <p:spPr>
          <a:xfrm>
            <a:off x="228600" y="931818"/>
            <a:ext cx="8686800" cy="5715000"/>
          </a:xfrm>
          <a:prstGeom prst="rect">
            <a:avLst/>
          </a:prstGeom>
        </p:spPr>
        <p:txBody>
          <a:bodyPr/>
          <a:lstStyle>
            <a:lvl1pPr marL="257175" marR="0" indent="-257175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660033"/>
              </a:buClr>
              <a:buSzTx/>
              <a:buFont typeface="Wingdings" pitchFamily="2" charset="2"/>
              <a:buChar char="v"/>
              <a:tabLst/>
              <a:defRPr sz="1800"/>
            </a:lvl1pPr>
            <a:lvl2pPr marL="404813" marR="0" indent="-136922" algn="l" defTabSz="685800" rtl="0" eaLnBrk="0" fontAlgn="base" latinLnBrk="1" hangingPunct="0">
              <a:lnSpc>
                <a:spcPct val="110000"/>
              </a:lnSpc>
              <a:spcBef>
                <a:spcPct val="20000"/>
              </a:spcBef>
              <a:spcAft>
                <a:spcPts val="225"/>
              </a:spcAft>
              <a:buClr>
                <a:srgbClr val="B1AE6B"/>
              </a:buClr>
              <a:buSzTx/>
              <a:buFont typeface="Wingdings" pitchFamily="2" charset="2"/>
              <a:buChar char="§"/>
              <a:tabLst/>
              <a:defRPr sz="1500"/>
            </a:lvl2pPr>
            <a:lvl3pPr marL="607219" marR="0" indent="-136922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ts val="225"/>
              </a:spcAft>
              <a:buClr>
                <a:srgbClr val="ADB9AD"/>
              </a:buClr>
              <a:buSzTx/>
              <a:buFontTx/>
              <a:buChar char="•"/>
              <a:tabLst/>
              <a:defRPr sz="1350"/>
            </a:lvl3pPr>
          </a:lstStyle>
          <a:p>
            <a:pPr lvl="0"/>
            <a:r>
              <a:rPr lang="ko-KR" altLang="en-US" noProof="0" dirty="0"/>
              <a:t>마스터 텍스트 스타일을 편집합니다</a:t>
            </a:r>
          </a:p>
          <a:p>
            <a:pPr lvl="1"/>
            <a:r>
              <a:rPr lang="ko-KR" altLang="en-US" noProof="0" dirty="0"/>
              <a:t>둘째 수준</a:t>
            </a:r>
          </a:p>
          <a:p>
            <a:pPr lvl="2"/>
            <a:r>
              <a:rPr lang="ko-KR" altLang="en-US" noProof="0" dirty="0"/>
              <a:t>셋째 수준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664" y="261937"/>
            <a:ext cx="7559278" cy="576263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5443177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뒷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 descr="Light horizontal">
            <a:extLst>
              <a:ext uri="{FF2B5EF4-FFF2-40B4-BE49-F238E27FC236}">
                <a16:creationId xmlns:a16="http://schemas.microsoft.com/office/drawing/2014/main" id="{83FE44F9-5FAA-408E-A6D7-803F5393955B}"/>
              </a:ext>
            </a:extLst>
          </p:cNvPr>
          <p:cNvSpPr>
            <a:spLocks noChangeArrowheads="1"/>
          </p:cNvSpPr>
          <p:nvPr/>
        </p:nvSpPr>
        <p:spPr bwMode="gray">
          <a:xfrm>
            <a:off x="1588" y="1588"/>
            <a:ext cx="1473200" cy="6848475"/>
          </a:xfrm>
          <a:prstGeom prst="rect">
            <a:avLst/>
          </a:prstGeom>
          <a:pattFill prst="ltHorz">
            <a:fgClr>
              <a:srgbClr val="60B9BC"/>
            </a:fgClr>
            <a:bgClr>
              <a:schemeClr val="bg1"/>
            </a:bgClr>
          </a:pattFill>
          <a:ln>
            <a:noFill/>
          </a:ln>
        </p:spPr>
        <p:txBody>
          <a:bodyPr wrap="none"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 dirty="0">
              <a:solidFill>
                <a:prstClr val="black"/>
              </a:solidFill>
            </a:endParaRPr>
          </a:p>
        </p:txBody>
      </p:sp>
      <p:sp>
        <p:nvSpPr>
          <p:cNvPr id="3" name="Rectangle 10">
            <a:extLst>
              <a:ext uri="{FF2B5EF4-FFF2-40B4-BE49-F238E27FC236}">
                <a16:creationId xmlns:a16="http://schemas.microsoft.com/office/drawing/2014/main" id="{3B72923E-1704-47C6-9F35-D5181C1F006E}"/>
              </a:ext>
            </a:extLst>
          </p:cNvPr>
          <p:cNvSpPr>
            <a:spLocks noChangeArrowheads="1"/>
          </p:cNvSpPr>
          <p:nvPr/>
        </p:nvSpPr>
        <p:spPr bwMode="invGray">
          <a:xfrm>
            <a:off x="-11113" y="4267200"/>
            <a:ext cx="9153526" cy="1103313"/>
          </a:xfrm>
          <a:prstGeom prst="rect">
            <a:avLst/>
          </a:prstGeom>
          <a:solidFill>
            <a:srgbClr val="007A9B"/>
          </a:solidFill>
          <a:ln>
            <a:noFill/>
          </a:ln>
          <a:extLs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>
              <a:solidFill>
                <a:prstClr val="black"/>
              </a:solidFill>
            </a:endParaRPr>
          </a:p>
        </p:txBody>
      </p:sp>
      <p:sp>
        <p:nvSpPr>
          <p:cNvPr id="4" name="AutoShape 11">
            <a:extLst>
              <a:ext uri="{FF2B5EF4-FFF2-40B4-BE49-F238E27FC236}">
                <a16:creationId xmlns:a16="http://schemas.microsoft.com/office/drawing/2014/main" id="{65751A8F-7C13-4E43-B66F-522D3D5EB1F9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1473200" y="5105400"/>
            <a:ext cx="7137400" cy="533400"/>
          </a:xfrm>
          <a:prstGeom prst="roundRect">
            <a:avLst>
              <a:gd name="adj" fmla="val 16667"/>
            </a:avLst>
          </a:prstGeom>
          <a:solidFill>
            <a:srgbClr val="60B9BC"/>
          </a:solidFill>
          <a:ln w="28575" algn="ctr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 dirty="0">
              <a:solidFill>
                <a:prstClr val="black"/>
              </a:solidFill>
            </a:endParaRPr>
          </a:p>
        </p:txBody>
      </p:sp>
      <p:sp>
        <p:nvSpPr>
          <p:cNvPr id="5" name="WordArt 3">
            <a:extLst>
              <a:ext uri="{FF2B5EF4-FFF2-40B4-BE49-F238E27FC236}">
                <a16:creationId xmlns:a16="http://schemas.microsoft.com/office/drawing/2014/main" id="{FD25BE81-06C2-4A4F-A530-1423D82196EA}"/>
              </a:ext>
            </a:extLst>
          </p:cNvPr>
          <p:cNvSpPr>
            <a:spLocks noChangeArrowheads="1" noChangeShapeType="1" noTextEdit="1"/>
          </p:cNvSpPr>
          <p:nvPr userDrawn="1"/>
        </p:nvSpPr>
        <p:spPr bwMode="gray">
          <a:xfrm>
            <a:off x="2423163" y="4386945"/>
            <a:ext cx="4724400" cy="609600"/>
          </a:xfrm>
          <a:prstGeom prst="rect">
            <a:avLst/>
          </a:prstGeom>
        </p:spPr>
        <p:txBody>
          <a:bodyPr wrap="none" fromWordArt="1">
            <a:prstTxWarp prst="textDeflate">
              <a:avLst>
                <a:gd name="adj" fmla="val 0"/>
              </a:avLst>
            </a:prstTxWarp>
          </a:bodyPr>
          <a:lstStyle/>
          <a:p>
            <a:pPr algn="ctr" defTabSz="685800" eaLnBrk="1" latinLnBrk="1" hangingPunct="1">
              <a:defRPr/>
            </a:pPr>
            <a:r>
              <a:rPr lang="en-US" altLang="ko-KR" sz="4050" b="1" kern="10" spc="38" dirty="0">
                <a:ln w="12700" cmpd="sng">
                  <a:solidFill>
                    <a:srgbClr val="F79646">
                      <a:satMod val="120000"/>
                      <a:shade val="80000"/>
                    </a:srgbClr>
                  </a:solidFill>
                  <a:prstDash val="solid"/>
                </a:ln>
                <a:solidFill>
                  <a:srgbClr val="F79646">
                    <a:tint val="1000"/>
                  </a:srgbClr>
                </a:solidFill>
                <a:effectLst>
                  <a:glow rad="53100">
                    <a:srgbClr val="F79646">
                      <a:satMod val="180000"/>
                      <a:alpha val="30000"/>
                    </a:srgbClr>
                  </a:glow>
                </a:effectLst>
                <a:latin typeface="Verdana"/>
              </a:rPr>
              <a:t>Thank You !</a:t>
            </a:r>
            <a:endParaRPr lang="ko-KR" altLang="en-US" sz="4050" b="1" kern="10" spc="38" dirty="0">
              <a:ln w="12700" cmpd="sng">
                <a:solidFill>
                  <a:srgbClr val="F79646">
                    <a:satMod val="120000"/>
                    <a:shade val="80000"/>
                  </a:srgbClr>
                </a:solidFill>
                <a:prstDash val="solid"/>
              </a:ln>
              <a:solidFill>
                <a:srgbClr val="F79646">
                  <a:tint val="1000"/>
                </a:srgbClr>
              </a:solidFill>
              <a:effectLst>
                <a:glow rad="53100">
                  <a:srgbClr val="F79646">
                    <a:satMod val="180000"/>
                    <a:alpha val="30000"/>
                  </a:srgbClr>
                </a:glow>
              </a:effectLst>
              <a:latin typeface="Verdana"/>
            </a:endParaRPr>
          </a:p>
        </p:txBody>
      </p:sp>
      <p:sp>
        <p:nvSpPr>
          <p:cNvPr id="6" name="TextBox 20">
            <a:extLst>
              <a:ext uri="{FF2B5EF4-FFF2-40B4-BE49-F238E27FC236}">
                <a16:creationId xmlns:a16="http://schemas.microsoft.com/office/drawing/2014/main" id="{39EA02DE-149D-4FD2-8220-C2DB864664F8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447800" y="5181600"/>
            <a:ext cx="7162800" cy="300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algn="r" defTabSz="685800" eaLnBrk="1" latinLnBrk="1" hangingPunct="1">
              <a:defRPr/>
            </a:pPr>
            <a:r>
              <a:rPr lang="ko-KR" altLang="en-US" sz="13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혼자 공부하는 자바 </a:t>
            </a:r>
            <a:r>
              <a:rPr lang="en-US" altLang="ko-KR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ko-KR" altLang="en-US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신용권 저</a:t>
            </a:r>
            <a:r>
              <a:rPr lang="en-US" altLang="ko-KR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</a:t>
            </a:r>
            <a:endParaRPr lang="ko-KR" altLang="en-US" sz="1050" dirty="0">
              <a:solidFill>
                <a:prstClr val="white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7" name="Picture 32" descr="hanbitmedia logo_RGB_72"/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88" y="6130925"/>
            <a:ext cx="1295400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그림 2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-685800"/>
            <a:ext cx="4837113" cy="6450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616778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7" descr="Light horizontal">
            <a:extLst>
              <a:ext uri="{FF2B5EF4-FFF2-40B4-BE49-F238E27FC236}">
                <a16:creationId xmlns:a16="http://schemas.microsoft.com/office/drawing/2014/main" id="{EFCD8BFF-2903-4AD1-A174-09B867452D7D}"/>
              </a:ext>
            </a:extLst>
          </p:cNvPr>
          <p:cNvSpPr>
            <a:spLocks noChangeArrowheads="1"/>
          </p:cNvSpPr>
          <p:nvPr/>
        </p:nvSpPr>
        <p:spPr bwMode="gray">
          <a:xfrm>
            <a:off x="-9525" y="0"/>
            <a:ext cx="238125" cy="6858000"/>
          </a:xfrm>
          <a:prstGeom prst="rect">
            <a:avLst/>
          </a:prstGeom>
          <a:pattFill prst="ltHorz">
            <a:fgClr>
              <a:srgbClr val="007A9B"/>
            </a:fgClr>
            <a:bgClr>
              <a:srgbClr val="FFFFFF"/>
            </a:bgClr>
          </a:pattFill>
          <a:ln>
            <a:noFill/>
          </a:ln>
        </p:spPr>
        <p:txBody>
          <a:bodyPr wrap="none"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 latinLnBrk="1">
              <a:defRPr/>
            </a:pPr>
            <a:endParaRPr lang="ko-KR" altLang="en-US" sz="1500" dirty="0">
              <a:solidFill>
                <a:srgbClr val="1D4940"/>
              </a:solidFill>
            </a:endParaRPr>
          </a:p>
        </p:txBody>
      </p:sp>
      <p:sp>
        <p:nvSpPr>
          <p:cNvPr id="2" name="Rectangle 18">
            <a:extLst>
              <a:ext uri="{FF2B5EF4-FFF2-40B4-BE49-F238E27FC236}">
                <a16:creationId xmlns:a16="http://schemas.microsoft.com/office/drawing/2014/main" id="{D4F47BCB-9F4B-419E-B3AE-97B8CB708C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53400" y="6627813"/>
            <a:ext cx="762000" cy="265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6858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 defTabSz="6858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 defTabSz="6858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 defTabSz="6858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 defTabSz="6858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algn="r" latinLnBrk="1"/>
            <a:fld id="{63F560A7-88BE-41D6-8A3B-C157CE9741A9}" type="slidenum">
              <a:rPr lang="ko-KR" altLang="en-US" sz="800">
                <a:solidFill>
                  <a:srgbClr val="007A9B"/>
                </a:solidFill>
                <a:latin typeface="나눔스퀘어OTF" pitchFamily="34" charset="-127"/>
                <a:ea typeface="나눔스퀘어OTF" pitchFamily="34" charset="-127"/>
              </a:rPr>
              <a:pPr algn="r" latinLnBrk="1"/>
              <a:t>‹#›</a:t>
            </a:fld>
            <a:r>
              <a:rPr lang="en-US" altLang="ko-KR" sz="800">
                <a:solidFill>
                  <a:srgbClr val="007A9B"/>
                </a:solidFill>
                <a:latin typeface="나눔스퀘어OTF" pitchFamily="34" charset="-127"/>
                <a:ea typeface="나눔스퀘어OTF" pitchFamily="34" charset="-127"/>
              </a:rPr>
              <a:t>/15</a:t>
            </a:r>
          </a:p>
        </p:txBody>
      </p:sp>
      <p:sp>
        <p:nvSpPr>
          <p:cNvPr id="1028" name="Freeform 126"/>
          <p:cNvSpPr>
            <a:spLocks/>
          </p:cNvSpPr>
          <p:nvPr userDrawn="1"/>
        </p:nvSpPr>
        <p:spPr bwMode="gray">
          <a:xfrm>
            <a:off x="-12700" y="342900"/>
            <a:ext cx="6032500" cy="679450"/>
          </a:xfrm>
          <a:custGeom>
            <a:avLst/>
            <a:gdLst>
              <a:gd name="T0" fmla="*/ 0 w 3800"/>
              <a:gd name="T1" fmla="*/ 0 h 428"/>
              <a:gd name="T2" fmla="*/ 2147483646 w 3800"/>
              <a:gd name="T3" fmla="*/ 0 h 428"/>
              <a:gd name="T4" fmla="*/ 2147483646 w 3800"/>
              <a:gd name="T5" fmla="*/ 2147483646 h 42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3800" h="428">
                <a:moveTo>
                  <a:pt x="0" y="0"/>
                </a:moveTo>
                <a:lnTo>
                  <a:pt x="3800" y="0"/>
                </a:lnTo>
                <a:lnTo>
                  <a:pt x="3456" y="428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034" name="TextBox 3">
            <a:extLst>
              <a:ext uri="{FF2B5EF4-FFF2-40B4-BE49-F238E27FC236}">
                <a16:creationId xmlns:a16="http://schemas.microsoft.com/office/drawing/2014/main" id="{EFD6A9DE-CA5B-4C47-9F73-A7D34933A777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260350" y="6629400"/>
            <a:ext cx="1397000" cy="23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r>
              <a:rPr lang="en-US" altLang="ko-KR" sz="900" dirty="0">
                <a:solidFill>
                  <a:srgbClr val="007A9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『</a:t>
            </a:r>
            <a:r>
              <a:rPr lang="ko-KR" altLang="en-US" sz="900" dirty="0">
                <a:solidFill>
                  <a:srgbClr val="007A9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혼자 공부하는 자바</a:t>
            </a:r>
            <a:r>
              <a:rPr lang="en-US" altLang="ko-KR" sz="900" dirty="0">
                <a:solidFill>
                  <a:srgbClr val="007A9B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』</a:t>
            </a:r>
            <a:endParaRPr lang="ko-KR" altLang="en-US" sz="900" dirty="0">
              <a:solidFill>
                <a:srgbClr val="007A9B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1030" name="그림 4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473" r="-357"/>
          <a:stretch>
            <a:fillRect/>
          </a:stretch>
        </p:blipFill>
        <p:spPr bwMode="auto">
          <a:xfrm>
            <a:off x="260350" y="609600"/>
            <a:ext cx="8632825" cy="5940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1" name="그림 3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50" y="0"/>
            <a:ext cx="8655050" cy="1022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2" name="그림 5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1900" y="4859338"/>
            <a:ext cx="1485900" cy="198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787" r:id="rId1"/>
    <p:sldLayoutId id="2147484785" r:id="rId2"/>
    <p:sldLayoutId id="2147484786" r:id="rId3"/>
    <p:sldLayoutId id="2147484788" r:id="rId4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100" kern="1200">
          <a:solidFill>
            <a:srgbClr val="007A9B"/>
          </a:solidFill>
          <a:latin typeface="나눔스퀘어OTF" panose="020B0600000101010101" pitchFamily="34" charset="-127"/>
          <a:ea typeface="나눔스퀘어OTF" panose="020B0600000101010101" pitchFamily="34" charset="-127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100">
          <a:solidFill>
            <a:srgbClr val="007A9B"/>
          </a:solidFill>
          <a:latin typeface="나눔스퀘어OTF" panose="020B0600000101010101" pitchFamily="34" charset="-127"/>
          <a:ea typeface="나눔스퀘어OTF" panose="020B0600000101010101" pitchFamily="34" charset="-127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100">
          <a:solidFill>
            <a:srgbClr val="007A9B"/>
          </a:solidFill>
          <a:latin typeface="나눔스퀘어OTF" panose="020B0600000101010101" pitchFamily="34" charset="-127"/>
          <a:ea typeface="나눔스퀘어OTF" panose="020B0600000101010101" pitchFamily="34" charset="-127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100">
          <a:solidFill>
            <a:srgbClr val="007A9B"/>
          </a:solidFill>
          <a:latin typeface="나눔스퀘어OTF" panose="020B0600000101010101" pitchFamily="34" charset="-127"/>
          <a:ea typeface="나눔스퀘어OTF" panose="020B0600000101010101" pitchFamily="34" charset="-127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100">
          <a:solidFill>
            <a:srgbClr val="007A9B"/>
          </a:solidFill>
          <a:latin typeface="나눔스퀘어OTF" panose="020B0600000101010101" pitchFamily="34" charset="-127"/>
          <a:ea typeface="나눔스퀘어OTF" panose="020B0600000101010101" pitchFamily="34" charset="-127"/>
        </a:defRPr>
      </a:lvl5pPr>
      <a:lvl6pPr marL="342900" algn="l" rtl="0" fontAlgn="base">
        <a:spcBef>
          <a:spcPct val="0"/>
        </a:spcBef>
        <a:spcAft>
          <a:spcPct val="0"/>
        </a:spcAft>
        <a:defRPr sz="1800">
          <a:solidFill>
            <a:schemeClr val="bg1"/>
          </a:solidFill>
          <a:latin typeface="HY견고딕" pitchFamily="18" charset="-127"/>
          <a:ea typeface="HY견고딕" pitchFamily="18" charset="-127"/>
        </a:defRPr>
      </a:lvl6pPr>
      <a:lvl7pPr marL="685800" algn="l" rtl="0" fontAlgn="base">
        <a:spcBef>
          <a:spcPct val="0"/>
        </a:spcBef>
        <a:spcAft>
          <a:spcPct val="0"/>
        </a:spcAft>
        <a:defRPr sz="1800">
          <a:solidFill>
            <a:schemeClr val="bg1"/>
          </a:solidFill>
          <a:latin typeface="HY견고딕" pitchFamily="18" charset="-127"/>
          <a:ea typeface="HY견고딕" pitchFamily="18" charset="-127"/>
        </a:defRPr>
      </a:lvl7pPr>
      <a:lvl8pPr marL="1028700" algn="l" rtl="0" fontAlgn="base">
        <a:spcBef>
          <a:spcPct val="0"/>
        </a:spcBef>
        <a:spcAft>
          <a:spcPct val="0"/>
        </a:spcAft>
        <a:defRPr sz="1800">
          <a:solidFill>
            <a:schemeClr val="bg1"/>
          </a:solidFill>
          <a:latin typeface="HY견고딕" pitchFamily="18" charset="-127"/>
          <a:ea typeface="HY견고딕" pitchFamily="18" charset="-127"/>
        </a:defRPr>
      </a:lvl8pPr>
      <a:lvl9pPr marL="1371600" algn="l" rtl="0" fontAlgn="base">
        <a:spcBef>
          <a:spcPct val="0"/>
        </a:spcBef>
        <a:spcAft>
          <a:spcPct val="0"/>
        </a:spcAft>
        <a:defRPr sz="1800">
          <a:solidFill>
            <a:schemeClr val="bg1"/>
          </a:solidFill>
          <a:latin typeface="HY견고딕" pitchFamily="18" charset="-127"/>
          <a:ea typeface="HY견고딕" pitchFamily="18" charset="-127"/>
        </a:defRPr>
      </a:lvl9pPr>
    </p:titleStyle>
    <p:bodyStyle>
      <a:lvl1pPr marL="257175" indent="-257175" algn="l" rtl="0" eaLnBrk="0" fontAlgn="base" latinLnBrk="1" hangingPunct="0">
        <a:spcBef>
          <a:spcPct val="20000"/>
        </a:spcBef>
        <a:spcAft>
          <a:spcPts val="150"/>
        </a:spcAft>
        <a:buClr>
          <a:srgbClr val="660033"/>
        </a:buClr>
        <a:buFont typeface="Wingdings" pitchFamily="2" charset="2"/>
        <a:buChar char="v"/>
        <a:defRPr sz="1500" kern="1200">
          <a:solidFill>
            <a:schemeClr val="tx1"/>
          </a:solidFill>
          <a:latin typeface="나눔스퀘어OTF" panose="020B0600000101010101" pitchFamily="34" charset="-127"/>
          <a:ea typeface="나눔스퀘어OTF" panose="020B0600000101010101" pitchFamily="34" charset="-127"/>
          <a:cs typeface="+mn-cs"/>
        </a:defRPr>
      </a:lvl1pPr>
      <a:lvl2pPr marL="404813" indent="-136525" algn="l" rtl="0" eaLnBrk="0" fontAlgn="base" latinLnBrk="1" hangingPunct="0">
        <a:spcBef>
          <a:spcPct val="20000"/>
        </a:spcBef>
        <a:spcAft>
          <a:spcPct val="0"/>
        </a:spcAft>
        <a:buClr>
          <a:srgbClr val="B1AE6B"/>
        </a:buClr>
        <a:buFont typeface="Wingdings" pitchFamily="2" charset="2"/>
        <a:buChar char="§"/>
        <a:defRPr sz="1200" kern="1200">
          <a:solidFill>
            <a:schemeClr val="tx1"/>
          </a:solidFill>
          <a:latin typeface="나눔스퀘어OTF" panose="020B0600000101010101" pitchFamily="34" charset="-127"/>
          <a:ea typeface="나눔스퀘어OTF" panose="020B0600000101010101" pitchFamily="34" charset="-127"/>
          <a:cs typeface="+mn-cs"/>
        </a:defRPr>
      </a:lvl2pPr>
      <a:lvl3pPr marL="606425" indent="-136525" algn="l" rtl="0" eaLnBrk="0" fontAlgn="base" latinLnBrk="1" hangingPunct="0">
        <a:spcBef>
          <a:spcPct val="20000"/>
        </a:spcBef>
        <a:spcAft>
          <a:spcPct val="0"/>
        </a:spcAft>
        <a:buClr>
          <a:srgbClr val="ADB9AD"/>
        </a:buClr>
        <a:buChar char="•"/>
        <a:defRPr sz="1000" kern="1200">
          <a:solidFill>
            <a:schemeClr val="tx1"/>
          </a:solidFill>
          <a:latin typeface="나눔스퀘어OTF" panose="020B0600000101010101" pitchFamily="34" charset="-127"/>
          <a:ea typeface="나눔스퀘어OTF" panose="020B0600000101010101" pitchFamily="34" charset="-127"/>
          <a:cs typeface="+mn-cs"/>
        </a:defRPr>
      </a:lvl3pPr>
      <a:lvl4pPr marL="1200150" indent="-17145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kern="1200">
          <a:solidFill>
            <a:schemeClr val="tx1"/>
          </a:solidFill>
          <a:latin typeface="HY견고딕" pitchFamily="18" charset="-127"/>
          <a:ea typeface="HY견고딕" pitchFamily="18" charset="-127"/>
          <a:cs typeface="+mn-cs"/>
        </a:defRPr>
      </a:lvl4pPr>
      <a:lvl5pPr marL="1543050" indent="-17145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»"/>
        <a:defRPr kern="1200">
          <a:solidFill>
            <a:schemeClr val="tx1"/>
          </a:solidFill>
          <a:latin typeface="HY견고딕" pitchFamily="18" charset="-127"/>
          <a:ea typeface="HY견고딕" pitchFamily="18" charset="-127"/>
          <a:cs typeface="+mn-cs"/>
        </a:defRPr>
      </a:lvl5pPr>
      <a:lvl6pPr marL="1885950" indent="-171450" algn="l" defTabSz="685800" rtl="0" eaLnBrk="1" latinLnBrk="1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0.png"/><Relationship Id="rId4" Type="http://schemas.openxmlformats.org/officeDocument/2006/relationships/image" Target="../media/image4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9" descr="Light horizontal"/>
          <p:cNvSpPr>
            <a:spLocks noChangeArrowheads="1"/>
          </p:cNvSpPr>
          <p:nvPr/>
        </p:nvSpPr>
        <p:spPr bwMode="gray">
          <a:xfrm>
            <a:off x="1588" y="1588"/>
            <a:ext cx="1965325" cy="6848475"/>
          </a:xfrm>
          <a:prstGeom prst="rect">
            <a:avLst/>
          </a:prstGeom>
          <a:blipFill dpi="0" rotWithShape="0">
            <a:blip r:embed="rId3"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endParaRPr kumimoji="0" lang="ko-KR" altLang="en-US"/>
          </a:p>
        </p:txBody>
      </p:sp>
      <p:sp>
        <p:nvSpPr>
          <p:cNvPr id="6147" name="AutoShape 11"/>
          <p:cNvSpPr>
            <a:spLocks noChangeArrowheads="1"/>
          </p:cNvSpPr>
          <p:nvPr/>
        </p:nvSpPr>
        <p:spPr bwMode="ltGray">
          <a:xfrm>
            <a:off x="1963738" y="5105400"/>
            <a:ext cx="7178675" cy="533400"/>
          </a:xfrm>
          <a:prstGeom prst="roundRect">
            <a:avLst>
              <a:gd name="adj" fmla="val 16667"/>
            </a:avLst>
          </a:prstGeom>
          <a:solidFill>
            <a:srgbClr val="60B9BC"/>
          </a:solidFill>
          <a:ln w="28575" algn="ctr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endParaRPr kumimoji="0" lang="ko-KR" altLang="en-US"/>
          </a:p>
        </p:txBody>
      </p:sp>
      <p:sp>
        <p:nvSpPr>
          <p:cNvPr id="6148" name="TextBox 19"/>
          <p:cNvSpPr txBox="1">
            <a:spLocks noChangeArrowheads="1"/>
          </p:cNvSpPr>
          <p:nvPr/>
        </p:nvSpPr>
        <p:spPr bwMode="auto">
          <a:xfrm>
            <a:off x="1930400" y="5181600"/>
            <a:ext cx="72040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algn="r" eaLnBrk="1" latinLnBrk="1" hangingPunct="1"/>
            <a:r>
              <a:rPr lang="ko-KR" altLang="en-US" sz="180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혼자 공부하는 자바</a:t>
            </a:r>
            <a:r>
              <a:rPr lang="en-US" altLang="ko-KR" sz="180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 </a:t>
            </a:r>
            <a:r>
              <a:rPr lang="en-US" altLang="ko-KR" sz="140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(</a:t>
            </a:r>
            <a:r>
              <a:rPr lang="ko-KR" altLang="en-US" sz="140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신용권 저</a:t>
            </a:r>
            <a:r>
              <a:rPr lang="en-US" altLang="ko-KR" sz="140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)</a:t>
            </a:r>
            <a:endParaRPr lang="ko-KR" altLang="en-US" sz="1400">
              <a:solidFill>
                <a:schemeClr val="bg1"/>
              </a:solidFill>
              <a:latin typeface="나눔스퀘어OTF" pitchFamily="34" charset="-127"/>
              <a:ea typeface="나눔스퀘어OTF" pitchFamily="34" charset="-127"/>
            </a:endParaRPr>
          </a:p>
        </p:txBody>
      </p:sp>
      <p:pic>
        <p:nvPicPr>
          <p:cNvPr id="6149" name="Picture 32" descr="hanbitmedia logo_RGB_72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5" y="6130925"/>
            <a:ext cx="1727200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50" name="Rectangle 10"/>
          <p:cNvSpPr>
            <a:spLocks noChangeArrowheads="1"/>
          </p:cNvSpPr>
          <p:nvPr/>
        </p:nvSpPr>
        <p:spPr bwMode="invGray">
          <a:xfrm>
            <a:off x="0" y="3849688"/>
            <a:ext cx="9142413" cy="1076325"/>
          </a:xfrm>
          <a:prstGeom prst="rect">
            <a:avLst/>
          </a:prstGeom>
          <a:solidFill>
            <a:srgbClr val="007A9B"/>
          </a:solidFill>
          <a:ln>
            <a:noFill/>
          </a:ln>
          <a:extLs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endParaRPr kumimoji="0" lang="ko-KR" altLang="en-US"/>
          </a:p>
        </p:txBody>
      </p:sp>
      <p:sp>
        <p:nvSpPr>
          <p:cNvPr id="6151" name="제목 5"/>
          <p:cNvSpPr>
            <a:spLocks noGrp="1" noChangeArrowheads="1"/>
          </p:cNvSpPr>
          <p:nvPr>
            <p:ph type="ctrTitle"/>
          </p:nvPr>
        </p:nvSpPr>
        <p:spPr bwMode="auto">
          <a:xfrm>
            <a:off x="1447800" y="4084638"/>
            <a:ext cx="7696200" cy="8382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06-5. </a:t>
            </a:r>
            <a:r>
              <a:rPr lang="ko-KR" altLang="en-US" b="1" dirty="0" err="1">
                <a:solidFill>
                  <a:schemeClr val="tx1"/>
                </a:solidFill>
              </a:rPr>
              <a:t>인스턴스</a:t>
            </a:r>
            <a:r>
              <a:rPr lang="ko-KR" altLang="en-US" b="1" dirty="0">
                <a:solidFill>
                  <a:schemeClr val="tx1"/>
                </a:solidFill>
              </a:rPr>
              <a:t> 멤버와 정적 멤버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14E07B18-DAA8-4FF5-B408-824A18F3626C}"/>
              </a:ext>
            </a:extLst>
          </p:cNvPr>
          <p:cNvGrpSpPr/>
          <p:nvPr/>
        </p:nvGrpSpPr>
        <p:grpSpPr>
          <a:xfrm>
            <a:off x="1963738" y="0"/>
            <a:ext cx="7855173" cy="6400800"/>
            <a:chOff x="1963738" y="0"/>
            <a:chExt cx="7855173" cy="6400800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138CF17D-78FF-4CBD-B32E-9EF4D26F9C55}"/>
                </a:ext>
              </a:extLst>
            </p:cNvPr>
            <p:cNvSpPr/>
            <p:nvPr/>
          </p:nvSpPr>
          <p:spPr>
            <a:xfrm>
              <a:off x="1968501" y="0"/>
              <a:ext cx="7175499" cy="38465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" name="그림 19">
              <a:extLst>
                <a:ext uri="{FF2B5EF4-FFF2-40B4-BE49-F238E27FC236}">
                  <a16:creationId xmlns:a16="http://schemas.microsoft.com/office/drawing/2014/main" id="{0947DCB7-C250-4B40-899D-2CBD394542A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76998" y="346871"/>
              <a:ext cx="3341913" cy="32472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A15E9C6A-14F0-4016-B0C7-36DAAB2EA03F}"/>
                </a:ext>
              </a:extLst>
            </p:cNvPr>
            <p:cNvSpPr/>
            <p:nvPr/>
          </p:nvSpPr>
          <p:spPr>
            <a:xfrm>
              <a:off x="7602252" y="5627688"/>
              <a:ext cx="1091407" cy="7731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089CCFB6-AB21-45F4-9092-7FCD78ACF22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963738" y="0"/>
              <a:ext cx="4970462" cy="38830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42143082"/>
      </p:ext>
    </p:extLst>
  </p:cSld>
  <p:clrMapOvr>
    <a:masterClrMapping/>
  </p:clrMapOvr>
  <p:transition>
    <p:zoom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pPr lvl="1"/>
            <a:endParaRPr lang="en-US" altLang="ko-KR" dirty="0"/>
          </a:p>
          <a:p>
            <a:pPr lvl="1"/>
            <a:r>
              <a:rPr lang="en-US" altLang="ko-KR" dirty="0"/>
              <a:t>main</a:t>
            </a:r>
            <a:r>
              <a:rPr lang="en-US" altLang="ko-KR"/>
              <a:t>() </a:t>
            </a:r>
            <a:r>
              <a:rPr lang="ko-KR" altLang="en-US"/>
              <a:t>메소드 정적 메소드이므로 동일 </a:t>
            </a:r>
            <a:r>
              <a:rPr lang="ko-KR" altLang="en-US" dirty="0"/>
              <a:t>규칙 적용</a:t>
            </a:r>
          </a:p>
          <a:p>
            <a:pPr lvl="1"/>
            <a:endParaRPr lang="ko-KR" altLang="en-US" dirty="0"/>
          </a:p>
        </p:txBody>
      </p:sp>
      <p:sp>
        <p:nvSpPr>
          <p:cNvPr id="22531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정적 멤버와 </a:t>
            </a:r>
            <a:r>
              <a:rPr lang="en-US" altLang="ko-KR" dirty="0"/>
              <a:t>static</a:t>
            </a:r>
            <a:endParaRPr lang="ko-KR" altLang="en-US" dirty="0"/>
          </a:p>
        </p:txBody>
      </p:sp>
      <p:pic>
        <p:nvPicPr>
          <p:cNvPr id="2253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7810" y="1654395"/>
            <a:ext cx="6362700" cy="27957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53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5411" y="4432295"/>
            <a:ext cx="6387497" cy="15426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155867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pPr>
              <a:defRPr/>
            </a:pPr>
            <a:endParaRPr lang="en-US" altLang="ko-KR" dirty="0">
              <a:solidFill>
                <a:srgbClr val="C00000"/>
              </a:solidFill>
            </a:endParaRPr>
          </a:p>
          <a:p>
            <a:pPr>
              <a:defRPr/>
            </a:pPr>
            <a:r>
              <a:rPr lang="ko-KR" altLang="en-US" dirty="0" err="1">
                <a:solidFill>
                  <a:srgbClr val="C00000"/>
                </a:solidFill>
              </a:rPr>
              <a:t>싱글톤</a:t>
            </a:r>
            <a:r>
              <a:rPr lang="ko-KR" altLang="en-US" dirty="0"/>
              <a:t> 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(singleton)</a:t>
            </a:r>
          </a:p>
          <a:p>
            <a:pPr lvl="1">
              <a:defRPr/>
            </a:pPr>
            <a:r>
              <a:rPr lang="ko-KR" altLang="en-US" dirty="0"/>
              <a:t>전체 프로그램에서 단 하나의 객체만 만들도록 </a:t>
            </a:r>
            <a:r>
              <a:rPr lang="ko-KR" altLang="en-US"/>
              <a:t>보장하는 코딩 기법</a:t>
            </a:r>
            <a:endParaRPr lang="en-US" altLang="ko-KR" dirty="0"/>
          </a:p>
          <a:p>
            <a:pPr lvl="1">
              <a:defRPr/>
            </a:pPr>
            <a:r>
              <a:rPr lang="ko-KR" altLang="en-US" err="1"/>
              <a:t>싱글톤</a:t>
            </a:r>
            <a:r>
              <a:rPr lang="ko-KR" altLang="en-US"/>
              <a:t> 작성 방법</a:t>
            </a:r>
            <a:endParaRPr lang="en-US" altLang="ko-KR"/>
          </a:p>
          <a:p>
            <a:pPr lvl="2">
              <a:defRPr/>
            </a:pPr>
            <a:r>
              <a:rPr lang="ko-KR" altLang="en-US"/>
              <a:t>클래스 </a:t>
            </a:r>
            <a:r>
              <a:rPr lang="ko-KR" altLang="en-US" dirty="0"/>
              <a:t>외부에서 </a:t>
            </a:r>
            <a:r>
              <a:rPr lang="en-US" altLang="ko-KR" dirty="0"/>
              <a:t>new </a:t>
            </a:r>
            <a:r>
              <a:rPr lang="ko-KR" altLang="en-US" dirty="0"/>
              <a:t>연산자 통해 </a:t>
            </a:r>
            <a:r>
              <a:rPr lang="ko-KR" altLang="en-US" dirty="0" err="1"/>
              <a:t>생성자</a:t>
            </a:r>
            <a:r>
              <a:rPr lang="ko-KR" altLang="en-US" dirty="0"/>
              <a:t> 호출하는 것 불가하도록 </a:t>
            </a:r>
            <a:r>
              <a:rPr lang="en-US" altLang="ko-KR" dirty="0">
                <a:solidFill>
                  <a:srgbClr val="C00000"/>
                </a:solidFill>
              </a:rPr>
              <a:t>private </a:t>
            </a:r>
            <a:r>
              <a:rPr lang="ko-KR" altLang="en-US" dirty="0">
                <a:solidFill>
                  <a:srgbClr val="C00000"/>
                </a:solidFill>
              </a:rPr>
              <a:t>접근 </a:t>
            </a:r>
            <a:r>
              <a:rPr lang="ko-KR" altLang="en-US" dirty="0" err="1">
                <a:solidFill>
                  <a:srgbClr val="C00000"/>
                </a:solidFill>
              </a:rPr>
              <a:t>제한자</a:t>
            </a:r>
            <a:r>
              <a:rPr lang="ko-KR" altLang="en-US" dirty="0">
                <a:solidFill>
                  <a:srgbClr val="C00000"/>
                </a:solidFill>
              </a:rPr>
              <a:t> </a:t>
            </a:r>
            <a:r>
              <a:rPr lang="ko-KR" altLang="en-US" dirty="0"/>
              <a:t>사용</a:t>
            </a:r>
            <a:endParaRPr lang="en-US" altLang="ko-KR" dirty="0"/>
          </a:p>
          <a:p>
            <a:pPr lvl="2">
              <a:defRPr/>
            </a:pPr>
            <a:r>
              <a:rPr lang="ko-KR" altLang="en-US" dirty="0"/>
              <a:t>자신의 타입인 정적 필드 선언 후 자신의 객체 생성해 초기화</a:t>
            </a:r>
            <a:endParaRPr lang="en-US" altLang="ko-KR" dirty="0"/>
          </a:p>
          <a:p>
            <a:pPr lvl="2">
              <a:defRPr/>
            </a:pPr>
            <a:r>
              <a:rPr lang="ko-KR" altLang="en-US" dirty="0"/>
              <a:t>외부에서 호출할 수 있는 </a:t>
            </a:r>
            <a:r>
              <a:rPr lang="en-US" altLang="ko-KR" dirty="0" err="1"/>
              <a:t>getInstance</a:t>
            </a:r>
            <a:r>
              <a:rPr lang="en-US" altLang="ko-KR" dirty="0"/>
              <a:t>() </a:t>
            </a:r>
            <a:r>
              <a:rPr lang="ko-KR" altLang="en-US" dirty="0"/>
              <a:t>선언</a:t>
            </a:r>
            <a:endParaRPr lang="en-US" altLang="ko-KR" dirty="0"/>
          </a:p>
          <a:p>
            <a:pPr lvl="2">
              <a:defRPr/>
            </a:pPr>
            <a:r>
              <a:rPr lang="ko-KR" altLang="en-US" dirty="0"/>
              <a:t>정적 필드에서 참조하는 자신의 객체 리턴</a:t>
            </a:r>
            <a:endParaRPr lang="en-US" altLang="ko-KR" dirty="0"/>
          </a:p>
          <a:p>
            <a:pPr lvl="1">
              <a:defRPr/>
            </a:pPr>
            <a:endParaRPr lang="en-US" altLang="ko-KR" dirty="0"/>
          </a:p>
        </p:txBody>
      </p:sp>
      <p:sp>
        <p:nvSpPr>
          <p:cNvPr id="24579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싱글톤</a:t>
            </a:r>
            <a:endParaRPr lang="ko-KR" altLang="en-US" dirty="0"/>
          </a:p>
        </p:txBody>
      </p:sp>
      <p:pic>
        <p:nvPicPr>
          <p:cNvPr id="2458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3429000"/>
            <a:ext cx="6743700" cy="281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A2E44454-628C-41EB-A087-37A152508B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4550" y="4142432"/>
            <a:ext cx="2362200" cy="67073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6" name="Picture 3">
            <a:extLst>
              <a:ext uri="{FF2B5EF4-FFF2-40B4-BE49-F238E27FC236}">
                <a16:creationId xmlns:a16="http://schemas.microsoft.com/office/drawing/2014/main" id="{12CBD83E-667A-4FDD-A10A-AEBB556831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7800" y="4821553"/>
            <a:ext cx="3346848" cy="15122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627949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endParaRPr lang="en-US" altLang="ko-KR" dirty="0">
              <a:solidFill>
                <a:srgbClr val="C00000"/>
              </a:solidFill>
            </a:endParaRPr>
          </a:p>
          <a:p>
            <a:r>
              <a:rPr lang="en-US" altLang="ko-KR" dirty="0">
                <a:solidFill>
                  <a:srgbClr val="C00000"/>
                </a:solidFill>
              </a:rPr>
              <a:t>final </a:t>
            </a:r>
            <a:r>
              <a:rPr lang="ko-KR" altLang="en-US" dirty="0">
                <a:solidFill>
                  <a:srgbClr val="C00000"/>
                </a:solidFill>
              </a:rPr>
              <a:t>필드</a:t>
            </a:r>
            <a:endParaRPr lang="en-US" altLang="ko-KR" dirty="0">
              <a:solidFill>
                <a:srgbClr val="C00000"/>
              </a:solidFill>
            </a:endParaRPr>
          </a:p>
          <a:p>
            <a:pPr lvl="1"/>
            <a:r>
              <a:rPr lang="ko-KR" altLang="en-US" dirty="0"/>
              <a:t>초기값이 저장되면 </a:t>
            </a:r>
            <a:r>
              <a:rPr lang="ko-KR" altLang="en-US" dirty="0" err="1"/>
              <a:t>최종값이</a:t>
            </a:r>
            <a:r>
              <a:rPr lang="ko-KR" altLang="en-US" dirty="0"/>
              <a:t> 되어 프로그램 실행 도중 수정 불가</a:t>
            </a:r>
            <a:endParaRPr lang="en-US" altLang="ko-KR" dirty="0"/>
          </a:p>
          <a:p>
            <a:pPr marL="267891" lvl="1" indent="0">
              <a:buNone/>
            </a:pPr>
            <a:endParaRPr lang="en-US" altLang="ko-KR" dirty="0"/>
          </a:p>
          <a:p>
            <a:pPr lvl="1"/>
            <a:r>
              <a:rPr lang="en-US" altLang="ko-KR" dirty="0"/>
              <a:t>final </a:t>
            </a:r>
            <a:r>
              <a:rPr lang="ko-KR" altLang="en-US" dirty="0"/>
              <a:t>필드의 초기값 주는 방법</a:t>
            </a:r>
            <a:endParaRPr lang="en-US" altLang="ko-KR" dirty="0"/>
          </a:p>
          <a:p>
            <a:pPr lvl="2"/>
            <a:r>
              <a:rPr lang="ko-KR" altLang="en-US" dirty="0"/>
              <a:t>단순 값일 경우</a:t>
            </a:r>
            <a:r>
              <a:rPr lang="en-US" altLang="ko-KR" dirty="0"/>
              <a:t> </a:t>
            </a:r>
            <a:r>
              <a:rPr lang="ko-KR" altLang="en-US" dirty="0"/>
              <a:t>필드 </a:t>
            </a:r>
            <a:r>
              <a:rPr lang="ko-KR" altLang="en-US"/>
              <a:t>선언 시 초기화</a:t>
            </a:r>
            <a:r>
              <a:rPr lang="en-US" altLang="ko-KR"/>
              <a:t>(</a:t>
            </a:r>
            <a:r>
              <a:rPr lang="ko-KR" altLang="en-US"/>
              <a:t>주로 정적 필드</a:t>
            </a:r>
            <a:r>
              <a:rPr lang="en-US" altLang="ko-KR"/>
              <a:t>(</a:t>
            </a:r>
            <a:r>
              <a:rPr lang="ko-KR" altLang="en-US"/>
              <a:t>상수</a:t>
            </a:r>
            <a:r>
              <a:rPr lang="en-US" altLang="ko-KR"/>
              <a:t>)</a:t>
            </a:r>
            <a:r>
              <a:rPr lang="ko-KR" altLang="en-US"/>
              <a:t>일 경우</a:t>
            </a:r>
            <a:r>
              <a:rPr lang="en-US" altLang="ko-KR"/>
              <a:t>)</a:t>
            </a:r>
            <a:endParaRPr lang="en-US" altLang="ko-KR" dirty="0"/>
          </a:p>
          <a:p>
            <a:pPr lvl="2"/>
            <a:r>
              <a:rPr lang="ko-KR" altLang="en-US"/>
              <a:t>객체 </a:t>
            </a:r>
            <a:r>
              <a:rPr lang="ko-KR" altLang="en-US" dirty="0"/>
              <a:t>생성 시 외부 데이터로 초기화 필요한 </a:t>
            </a:r>
            <a:r>
              <a:rPr lang="ko-KR" altLang="en-US"/>
              <a:t>경우 생성자에서 초기화</a:t>
            </a:r>
            <a:r>
              <a:rPr lang="en-US" altLang="ko-KR"/>
              <a:t>(</a:t>
            </a:r>
            <a:r>
              <a:rPr lang="ko-KR" altLang="en-US"/>
              <a:t>주로 인스턴스 필드일 경우</a:t>
            </a:r>
            <a:r>
              <a:rPr lang="en-US" altLang="ko-KR"/>
              <a:t>)</a:t>
            </a:r>
          </a:p>
          <a:p>
            <a:pPr lvl="2"/>
            <a:endParaRPr lang="en-US" altLang="ko-KR"/>
          </a:p>
          <a:p>
            <a:pPr lvl="1"/>
            <a:r>
              <a:rPr lang="ko-KR" altLang="en-US"/>
              <a:t>인스턴스 </a:t>
            </a:r>
            <a:r>
              <a:rPr lang="en-US" altLang="ko-KR"/>
              <a:t>final </a:t>
            </a:r>
            <a:r>
              <a:rPr lang="ko-KR" altLang="en-US"/>
              <a:t>필드</a:t>
            </a:r>
            <a:endParaRPr lang="en-US" altLang="ko-KR"/>
          </a:p>
          <a:p>
            <a:pPr lvl="2"/>
            <a:r>
              <a:rPr lang="ko-KR" altLang="en-US"/>
              <a:t>객체에 한번 초기화된 데이터를 변경 불가로 만들 경우</a:t>
            </a:r>
            <a:r>
              <a:rPr lang="en-US" altLang="ko-KR"/>
              <a:t>: ex)</a:t>
            </a:r>
            <a:r>
              <a:rPr lang="ko-KR" altLang="en-US"/>
              <a:t> 주민 번호</a:t>
            </a:r>
            <a:endParaRPr lang="en-US" altLang="ko-KR"/>
          </a:p>
          <a:p>
            <a:pPr lvl="2"/>
            <a:endParaRPr lang="en-US" altLang="ko-KR"/>
          </a:p>
          <a:p>
            <a:pPr lvl="2"/>
            <a:endParaRPr lang="en-US" altLang="ko-KR"/>
          </a:p>
          <a:p>
            <a:pPr lvl="1"/>
            <a:endParaRPr lang="en-US" altLang="ko-KR"/>
          </a:p>
          <a:p>
            <a:pPr lvl="1"/>
            <a:r>
              <a:rPr lang="ko-KR" altLang="en-US"/>
              <a:t>정적 </a:t>
            </a:r>
            <a:r>
              <a:rPr lang="en-US" altLang="ko-KR"/>
              <a:t>final </a:t>
            </a:r>
            <a:r>
              <a:rPr lang="ko-KR" altLang="en-US"/>
              <a:t>필드 </a:t>
            </a:r>
            <a:r>
              <a:rPr lang="en-US" altLang="ko-KR"/>
              <a:t>(</a:t>
            </a:r>
            <a:r>
              <a:rPr lang="ko-KR" altLang="en-US"/>
              <a:t>관례적으로 모두 대문자로 작성</a:t>
            </a:r>
            <a:r>
              <a:rPr lang="en-US" altLang="ko-KR"/>
              <a:t>)</a:t>
            </a:r>
          </a:p>
          <a:p>
            <a:pPr lvl="2"/>
            <a:r>
              <a:rPr lang="ko-KR" altLang="en-US"/>
              <a:t>불편의 값인 상수를 만들 경우</a:t>
            </a:r>
            <a:r>
              <a:rPr lang="en-US" altLang="ko-KR"/>
              <a:t>: ex) PI</a:t>
            </a:r>
            <a:endParaRPr lang="en-US" altLang="ko-KR" dirty="0"/>
          </a:p>
        </p:txBody>
      </p:sp>
      <p:sp>
        <p:nvSpPr>
          <p:cNvPr id="28675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final </a:t>
            </a:r>
            <a:r>
              <a:rPr lang="ko-KR" altLang="en-US" dirty="0"/>
              <a:t>필드와 상수</a:t>
            </a:r>
          </a:p>
        </p:txBody>
      </p:sp>
      <p:pic>
        <p:nvPicPr>
          <p:cNvPr id="2867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4038600"/>
            <a:ext cx="4876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8B65B266-3FE6-499D-9FE7-BB6DF5CD0C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029" y="5465762"/>
            <a:ext cx="7086600" cy="515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3">
            <a:extLst>
              <a:ext uri="{FF2B5EF4-FFF2-40B4-BE49-F238E27FC236}">
                <a16:creationId xmlns:a16="http://schemas.microsoft.com/office/drawing/2014/main" id="{27058A2E-1731-4AB1-9BEC-80AF5566C5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1401" y="5181600"/>
            <a:ext cx="5149792" cy="121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C9E3288-D0A5-40CC-97F5-5F1719DEBA24}"/>
              </a:ext>
            </a:extLst>
          </p:cNvPr>
          <p:cNvSpPr txBox="1"/>
          <p:nvPr/>
        </p:nvSpPr>
        <p:spPr>
          <a:xfrm>
            <a:off x="3581401" y="4076548"/>
            <a:ext cx="3733800" cy="3385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600"/>
              <a:t>final String ssn;   //</a:t>
            </a:r>
            <a:r>
              <a:rPr lang="ko-KR" altLang="en-US" sz="1600"/>
              <a:t>생성자에서 초기화</a:t>
            </a:r>
          </a:p>
        </p:txBody>
      </p:sp>
    </p:spTree>
    <p:extLst>
      <p:ext uri="{BB962C8B-B14F-4D97-AF65-F5344CB8AC3E}">
        <p14:creationId xmlns:p14="http://schemas.microsoft.com/office/powerpoint/2010/main" val="28838886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내용 개체 틀 1"/>
          <p:cNvSpPr>
            <a:spLocks noGrp="1"/>
          </p:cNvSpPr>
          <p:nvPr>
            <p:ph sz="quarter" idx="10"/>
          </p:nvPr>
        </p:nvSpPr>
        <p:spPr bwMode="auto">
          <a:xfrm>
            <a:off x="152400" y="1166813"/>
            <a:ext cx="8686800" cy="57150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1" indent="-136525">
              <a:defRPr/>
            </a:pPr>
            <a:endParaRPr lang="en-US" altLang="ko-KR" sz="800" dirty="0"/>
          </a:p>
          <a:p>
            <a:pPr lvl="1" indent="-136525">
              <a:defRPr/>
            </a:pPr>
            <a:r>
              <a:rPr lang="ko-KR" altLang="en-US" dirty="0" err="1">
                <a:solidFill>
                  <a:srgbClr val="C00000"/>
                </a:solidFill>
              </a:rPr>
              <a:t>인스턴스</a:t>
            </a:r>
            <a:r>
              <a:rPr lang="ko-KR" altLang="en-US" dirty="0">
                <a:solidFill>
                  <a:srgbClr val="C00000"/>
                </a:solidFill>
              </a:rPr>
              <a:t> 멤버 </a:t>
            </a:r>
            <a:r>
              <a:rPr lang="en-US" altLang="ko-KR" dirty="0"/>
              <a:t>: </a:t>
            </a:r>
            <a:r>
              <a:rPr lang="ko-KR" altLang="en-US" dirty="0"/>
              <a:t>객체를 생성한 후 사용할 수 있는 필드와 </a:t>
            </a:r>
            <a:r>
              <a:rPr lang="ko-KR" altLang="en-US" dirty="0" err="1"/>
              <a:t>메소드</a:t>
            </a:r>
            <a:r>
              <a:rPr lang="en-US" altLang="ko-KR"/>
              <a:t>. </a:t>
            </a:r>
          </a:p>
          <a:p>
            <a:pPr marL="268288" lvl="1" indent="0">
              <a:buNone/>
              <a:defRPr/>
            </a:pPr>
            <a:r>
              <a:rPr lang="en-US" altLang="ko-KR" sz="1600"/>
              <a:t>                           </a:t>
            </a:r>
            <a:r>
              <a:rPr lang="ko-KR" altLang="en-US" sz="1600"/>
              <a:t>인스턴스 필드</a:t>
            </a:r>
            <a:r>
              <a:rPr lang="en-US" altLang="ko-KR" sz="1600"/>
              <a:t>. </a:t>
            </a:r>
            <a:r>
              <a:rPr lang="ko-KR" altLang="en-US" sz="1600"/>
              <a:t>인스턴스 메소드</a:t>
            </a:r>
            <a:endParaRPr lang="en-US" altLang="ko-KR" sz="1600"/>
          </a:p>
          <a:p>
            <a:pPr marL="268288" lvl="1" indent="0">
              <a:buNone/>
              <a:defRPr/>
            </a:pPr>
            <a:endParaRPr lang="ko-KR" altLang="en-US" sz="800" dirty="0"/>
          </a:p>
          <a:p>
            <a:pPr lvl="1" indent="-136525">
              <a:defRPr/>
            </a:pPr>
            <a:r>
              <a:rPr lang="en-US" altLang="ko-KR" dirty="0">
                <a:solidFill>
                  <a:srgbClr val="C00000"/>
                </a:solidFill>
              </a:rPr>
              <a:t>this</a:t>
            </a:r>
            <a:r>
              <a:rPr lang="ko-KR" altLang="en-US" dirty="0">
                <a:solidFill>
                  <a:srgbClr val="C00000"/>
                </a:solidFill>
              </a:rPr>
              <a:t> </a:t>
            </a:r>
            <a:r>
              <a:rPr lang="en-US" altLang="ko-KR" dirty="0"/>
              <a:t>: </a:t>
            </a:r>
            <a:r>
              <a:rPr lang="ko-KR" altLang="en-US" dirty="0"/>
              <a:t>객체 내부에서도 </a:t>
            </a:r>
            <a:r>
              <a:rPr lang="ko-KR" altLang="en-US" dirty="0" err="1"/>
              <a:t>인스턴스</a:t>
            </a:r>
            <a:r>
              <a:rPr lang="ko-KR" altLang="en-US" dirty="0"/>
              <a:t> 멤버에 접근하기 위해 </a:t>
            </a:r>
            <a:r>
              <a:rPr lang="en-US" altLang="ko-KR" dirty="0"/>
              <a:t>this</a:t>
            </a:r>
            <a:r>
              <a:rPr lang="ko-KR" altLang="en-US" dirty="0"/>
              <a:t>를 사용할 수 있음</a:t>
            </a:r>
            <a:r>
              <a:rPr lang="en-US" altLang="ko-KR"/>
              <a:t>. </a:t>
            </a:r>
          </a:p>
          <a:p>
            <a:pPr marL="268288" lvl="1" indent="0">
              <a:buNone/>
              <a:defRPr/>
            </a:pPr>
            <a:r>
              <a:rPr lang="en-US" altLang="ko-KR"/>
              <a:t>             </a:t>
            </a:r>
            <a:r>
              <a:rPr lang="ko-KR" altLang="en-US"/>
              <a:t>주로 </a:t>
            </a:r>
            <a:r>
              <a:rPr lang="ko-KR" altLang="en-US" dirty="0" err="1"/>
              <a:t>생성자와</a:t>
            </a:r>
            <a:r>
              <a:rPr lang="ko-KR" altLang="en-US" dirty="0"/>
              <a:t> </a:t>
            </a:r>
            <a:r>
              <a:rPr lang="ko-KR" altLang="en-US" dirty="0" err="1"/>
              <a:t>메소드의</a:t>
            </a:r>
            <a:r>
              <a:rPr lang="ko-KR" altLang="en-US" dirty="0"/>
              <a:t> 매개 변수 이름이 필드와 동일한 경우</a:t>
            </a:r>
            <a:r>
              <a:rPr lang="en-US" altLang="ko-KR" dirty="0"/>
              <a:t>, </a:t>
            </a:r>
            <a:r>
              <a:rPr lang="ko-KR" altLang="en-US" dirty="0" err="1"/>
              <a:t>인스턴스</a:t>
            </a:r>
            <a:r>
              <a:rPr lang="ko-KR" altLang="en-US" dirty="0"/>
              <a:t> 멤버인 </a:t>
            </a:r>
            <a:r>
              <a:rPr lang="ko-KR" altLang="en-US"/>
              <a:t>필드임을 명시</a:t>
            </a:r>
            <a:endParaRPr lang="en-US" altLang="ko-KR" dirty="0"/>
          </a:p>
          <a:p>
            <a:pPr lvl="1" indent="-136525">
              <a:defRPr/>
            </a:pPr>
            <a:endParaRPr lang="en-US" altLang="ko-KR" sz="900" dirty="0"/>
          </a:p>
          <a:p>
            <a:pPr lvl="1" indent="-136525">
              <a:defRPr/>
            </a:pPr>
            <a:r>
              <a:rPr lang="ko-KR" altLang="en-US" dirty="0">
                <a:solidFill>
                  <a:srgbClr val="C00000"/>
                </a:solidFill>
              </a:rPr>
              <a:t>정적 멤버 </a:t>
            </a:r>
            <a:r>
              <a:rPr lang="en-US" altLang="ko-KR" dirty="0"/>
              <a:t>: </a:t>
            </a:r>
            <a:r>
              <a:rPr lang="ko-KR" altLang="en-US" dirty="0"/>
              <a:t>클래스에 고정된 멤버로서 객체 생성하지 않고 사용할 수 있는 </a:t>
            </a:r>
            <a:r>
              <a:rPr lang="ko-KR" altLang="en-US"/>
              <a:t>필드와 메소드</a:t>
            </a:r>
            <a:endParaRPr lang="en-US" altLang="ko-KR" dirty="0"/>
          </a:p>
          <a:p>
            <a:pPr lvl="1" indent="-136525">
              <a:defRPr/>
            </a:pPr>
            <a:endParaRPr lang="en-US" altLang="ko-KR" sz="800" dirty="0"/>
          </a:p>
          <a:p>
            <a:pPr lvl="1" indent="-136525">
              <a:defRPr/>
            </a:pPr>
            <a:r>
              <a:rPr lang="en-US" altLang="ko-KR" dirty="0">
                <a:solidFill>
                  <a:srgbClr val="C00000"/>
                </a:solidFill>
              </a:rPr>
              <a:t>static</a:t>
            </a:r>
            <a:r>
              <a:rPr lang="ko-KR" altLang="en-US" dirty="0">
                <a:solidFill>
                  <a:srgbClr val="C00000"/>
                </a:solidFill>
              </a:rPr>
              <a:t> </a:t>
            </a:r>
            <a:r>
              <a:rPr lang="en-US" altLang="ko-KR" dirty="0"/>
              <a:t>: </a:t>
            </a:r>
            <a:r>
              <a:rPr lang="ko-KR" altLang="en-US" dirty="0"/>
              <a:t>정적 멤버를 선언할 때 사용하는 키워드입니다</a:t>
            </a:r>
            <a:r>
              <a:rPr lang="en-US" altLang="ko-KR" dirty="0"/>
              <a:t>.</a:t>
            </a:r>
          </a:p>
          <a:p>
            <a:pPr lvl="1" indent="-136525">
              <a:defRPr/>
            </a:pPr>
            <a:endParaRPr lang="en-US" altLang="ko-KR" sz="800" dirty="0"/>
          </a:p>
          <a:p>
            <a:pPr lvl="1" indent="-136525">
              <a:defRPr/>
            </a:pPr>
            <a:r>
              <a:rPr lang="ko-KR" altLang="en-US" dirty="0" err="1">
                <a:solidFill>
                  <a:srgbClr val="C00000"/>
                </a:solidFill>
              </a:rPr>
              <a:t>싱글톤</a:t>
            </a:r>
            <a:r>
              <a:rPr lang="ko-KR" altLang="en-US" dirty="0">
                <a:solidFill>
                  <a:srgbClr val="C00000"/>
                </a:solidFill>
              </a:rPr>
              <a:t> </a:t>
            </a:r>
            <a:r>
              <a:rPr lang="en-US" altLang="ko-KR" dirty="0"/>
              <a:t>: </a:t>
            </a:r>
            <a:r>
              <a:rPr lang="ko-KR" altLang="en-US" dirty="0"/>
              <a:t>전체 프로그램에서 단 하나의 객체만 만들도록 보장해야 </a:t>
            </a:r>
            <a:r>
              <a:rPr lang="ko-KR" altLang="en-US"/>
              <a:t>하는 경우 사용하는 코드 패턴</a:t>
            </a:r>
            <a:endParaRPr lang="en-US" altLang="ko-KR" dirty="0"/>
          </a:p>
          <a:p>
            <a:pPr lvl="1" indent="-136525">
              <a:defRPr/>
            </a:pPr>
            <a:endParaRPr lang="en-US" altLang="ko-KR" sz="800" dirty="0"/>
          </a:p>
          <a:p>
            <a:pPr lvl="1" indent="-136525">
              <a:defRPr/>
            </a:pPr>
            <a:r>
              <a:rPr lang="en-US" altLang="ko-KR" dirty="0">
                <a:solidFill>
                  <a:srgbClr val="C00000"/>
                </a:solidFill>
              </a:rPr>
              <a:t>final </a:t>
            </a:r>
            <a:r>
              <a:rPr lang="ko-KR" altLang="en-US" dirty="0">
                <a:solidFill>
                  <a:srgbClr val="C00000"/>
                </a:solidFill>
              </a:rPr>
              <a:t>필드 </a:t>
            </a:r>
            <a:r>
              <a:rPr lang="en-US" altLang="ko-KR" dirty="0"/>
              <a:t>: </a:t>
            </a:r>
            <a:r>
              <a:rPr lang="ko-KR" altLang="en-US" dirty="0"/>
              <a:t>초기값 저장되면 이것이 </a:t>
            </a:r>
            <a:r>
              <a:rPr lang="ko-KR" altLang="en-US" dirty="0" err="1"/>
              <a:t>최종값이</a:t>
            </a:r>
            <a:r>
              <a:rPr lang="ko-KR" altLang="en-US" dirty="0"/>
              <a:t> 되어 프로그램 실행 도중 수정할 수 없는 필드</a:t>
            </a:r>
            <a:r>
              <a:rPr lang="en-US" altLang="ko-KR"/>
              <a:t>. </a:t>
            </a:r>
            <a:endParaRPr lang="en-US" altLang="ko-KR" dirty="0"/>
          </a:p>
          <a:p>
            <a:pPr lvl="1" indent="-136525">
              <a:defRPr/>
            </a:pPr>
            <a:endParaRPr lang="en-US" altLang="ko-KR" dirty="0"/>
          </a:p>
          <a:p>
            <a:pPr lvl="1" indent="-136525">
              <a:defRPr/>
            </a:pPr>
            <a:r>
              <a:rPr lang="ko-KR" altLang="en-US" dirty="0">
                <a:solidFill>
                  <a:srgbClr val="C00000"/>
                </a:solidFill>
              </a:rPr>
              <a:t>상수 </a:t>
            </a:r>
            <a:r>
              <a:rPr lang="en-US" altLang="ko-KR"/>
              <a:t>: </a:t>
            </a:r>
            <a:r>
              <a:rPr lang="ko-KR" altLang="en-US"/>
              <a:t>불변의 값을 저장하는 정적 필드</a:t>
            </a:r>
            <a:r>
              <a:rPr lang="en-US" altLang="ko-KR"/>
              <a:t>. </a:t>
            </a:r>
            <a:r>
              <a:rPr lang="en-US" altLang="ko-KR" dirty="0"/>
              <a:t>final static </a:t>
            </a:r>
            <a:r>
              <a:rPr lang="ko-KR" altLang="en-US"/>
              <a:t>키워드로 선언</a:t>
            </a:r>
            <a:endParaRPr lang="en-US" altLang="ko-KR" dirty="0"/>
          </a:p>
        </p:txBody>
      </p:sp>
      <p:sp>
        <p:nvSpPr>
          <p:cNvPr id="14339" name="제목 2"/>
          <p:cNvSpPr>
            <a:spLocks noGrp="1"/>
          </p:cNvSpPr>
          <p:nvPr>
            <p:ph type="title"/>
          </p:nvPr>
        </p:nvSpPr>
        <p:spPr bwMode="auto">
          <a:xfrm>
            <a:off x="238125" y="261938"/>
            <a:ext cx="7559675" cy="5762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 dirty="0"/>
              <a:t>키워드로 끝내는 핵심 포인트 </a:t>
            </a:r>
          </a:p>
        </p:txBody>
      </p:sp>
    </p:spTree>
    <p:extLst>
      <p:ext uri="{BB962C8B-B14F-4D97-AF65-F5344CB8AC3E}">
        <p14:creationId xmlns:p14="http://schemas.microsoft.com/office/powerpoint/2010/main" val="3337134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3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3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33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33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33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433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433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433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4338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9" descr="Light horizontal"/>
          <p:cNvSpPr>
            <a:spLocks noChangeArrowheads="1"/>
          </p:cNvSpPr>
          <p:nvPr/>
        </p:nvSpPr>
        <p:spPr bwMode="gray">
          <a:xfrm>
            <a:off x="1588" y="1588"/>
            <a:ext cx="1965325" cy="6848475"/>
          </a:xfrm>
          <a:prstGeom prst="rect">
            <a:avLst/>
          </a:prstGeom>
          <a:blipFill dpi="0" rotWithShape="0">
            <a:blip r:embed="rId3"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endParaRPr kumimoji="0" lang="ko-KR" altLang="en-US"/>
          </a:p>
        </p:txBody>
      </p:sp>
      <p:pic>
        <p:nvPicPr>
          <p:cNvPr id="23555" name="Picture 32" descr="hanbitmedia logo_RGB_72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5" y="6130925"/>
            <a:ext cx="1727200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6" name="Rectangle 10"/>
          <p:cNvSpPr>
            <a:spLocks noChangeArrowheads="1"/>
          </p:cNvSpPr>
          <p:nvPr/>
        </p:nvSpPr>
        <p:spPr bwMode="invGray">
          <a:xfrm>
            <a:off x="0" y="3849688"/>
            <a:ext cx="9142413" cy="1076325"/>
          </a:xfrm>
          <a:prstGeom prst="rect">
            <a:avLst/>
          </a:prstGeom>
          <a:solidFill>
            <a:srgbClr val="007A9B"/>
          </a:solidFill>
          <a:ln>
            <a:noFill/>
          </a:ln>
          <a:extLs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endParaRPr kumimoji="0" lang="ko-KR" altLang="en-US"/>
          </a:p>
        </p:txBody>
      </p:sp>
      <p:sp>
        <p:nvSpPr>
          <p:cNvPr id="23557" name="TextBox 5"/>
          <p:cNvSpPr txBox="1">
            <a:spLocks noChangeArrowheads="1"/>
          </p:cNvSpPr>
          <p:nvPr/>
        </p:nvSpPr>
        <p:spPr bwMode="auto">
          <a:xfrm>
            <a:off x="2378075" y="4168775"/>
            <a:ext cx="43434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algn="ctr"/>
            <a:r>
              <a:rPr lang="en-US" altLang="ko-KR" sz="3200"/>
              <a:t>Thank You!</a:t>
            </a:r>
            <a:endParaRPr lang="ko-KR" altLang="en-US" sz="3200"/>
          </a:p>
        </p:txBody>
      </p:sp>
      <p:pic>
        <p:nvPicPr>
          <p:cNvPr id="23558" name="그림 1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1513" y="-1003300"/>
            <a:ext cx="5172075" cy="5756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내용 개체 틀 27"/>
          <p:cNvSpPr>
            <a:spLocks noGrp="1"/>
          </p:cNvSpPr>
          <p:nvPr>
            <p:ph sz="quarter" idx="10"/>
          </p:nvPr>
        </p:nvSpPr>
        <p:spPr>
          <a:xfrm>
            <a:off x="342900" y="990601"/>
            <a:ext cx="8286750" cy="5400675"/>
          </a:xfrm>
          <a:prstGeom prst="roundRect">
            <a:avLst>
              <a:gd name="adj" fmla="val 12995"/>
            </a:avLst>
          </a:prstGeom>
          <a:ln>
            <a:round/>
            <a:headEnd/>
            <a:tailEnd/>
          </a:ln>
        </p:spPr>
        <p:txBody>
          <a:bodyPr/>
          <a:lstStyle/>
          <a:p>
            <a:r>
              <a:rPr lang="ko-KR" altLang="en-US" dirty="0"/>
              <a:t>목차</a:t>
            </a:r>
            <a:endParaRPr lang="en-US" altLang="ko-KR" dirty="0"/>
          </a:p>
          <a:p>
            <a:pPr lvl="1">
              <a:lnSpc>
                <a:spcPct val="150000"/>
              </a:lnSpc>
            </a:pPr>
            <a:r>
              <a:rPr lang="ko-KR" altLang="en-US" sz="2200" dirty="0"/>
              <a:t>시작하기 전에</a:t>
            </a:r>
            <a:endParaRPr lang="en-US" altLang="ko-KR" sz="2200" dirty="0"/>
          </a:p>
          <a:p>
            <a:pPr lvl="1">
              <a:lnSpc>
                <a:spcPct val="150000"/>
              </a:lnSpc>
            </a:pPr>
            <a:r>
              <a:rPr lang="ko-KR" altLang="en-US" sz="2200" dirty="0" err="1"/>
              <a:t>인스턴스</a:t>
            </a:r>
            <a:r>
              <a:rPr lang="ko-KR" altLang="en-US" sz="2200" dirty="0"/>
              <a:t> 멤버와 </a:t>
            </a:r>
            <a:r>
              <a:rPr lang="en-US" altLang="ko-KR" sz="2200" dirty="0"/>
              <a:t>this</a:t>
            </a:r>
          </a:p>
          <a:p>
            <a:pPr lvl="1">
              <a:lnSpc>
                <a:spcPct val="150000"/>
              </a:lnSpc>
            </a:pPr>
            <a:r>
              <a:rPr lang="ko-KR" altLang="en-US" sz="2200" dirty="0"/>
              <a:t>정적 멤버와 </a:t>
            </a:r>
            <a:r>
              <a:rPr lang="en-US" altLang="ko-KR" sz="2200" dirty="0"/>
              <a:t>static</a:t>
            </a:r>
          </a:p>
          <a:p>
            <a:pPr lvl="1">
              <a:lnSpc>
                <a:spcPct val="150000"/>
              </a:lnSpc>
            </a:pPr>
            <a:r>
              <a:rPr lang="ko-KR" altLang="en-US" sz="2200" dirty="0" err="1"/>
              <a:t>싱글톤</a:t>
            </a:r>
            <a:endParaRPr lang="en-US" altLang="ko-KR" sz="2200" dirty="0"/>
          </a:p>
          <a:p>
            <a:pPr lvl="1">
              <a:lnSpc>
                <a:spcPct val="150000"/>
              </a:lnSpc>
            </a:pPr>
            <a:r>
              <a:rPr lang="en-US" altLang="ko-KR" sz="2200" dirty="0"/>
              <a:t>final </a:t>
            </a:r>
            <a:r>
              <a:rPr lang="ko-KR" altLang="en-US" sz="2200" dirty="0"/>
              <a:t>필드와 상수</a:t>
            </a:r>
            <a:endParaRPr lang="en-US" altLang="ko-KR" sz="2200" dirty="0"/>
          </a:p>
          <a:p>
            <a:pPr lvl="1">
              <a:lnSpc>
                <a:spcPct val="150000"/>
              </a:lnSpc>
            </a:pPr>
            <a:r>
              <a:rPr lang="ko-KR" altLang="en-US" sz="2200" dirty="0"/>
              <a:t>키워드로 끝내는 </a:t>
            </a:r>
            <a:r>
              <a:rPr lang="ko-KR" altLang="en-US" sz="2200"/>
              <a:t>핵심 포인트</a:t>
            </a:r>
            <a:endParaRPr lang="en-US" altLang="ko-KR" sz="2200" dirty="0"/>
          </a:p>
        </p:txBody>
      </p:sp>
    </p:spTree>
    <p:extLst>
      <p:ext uri="{BB962C8B-B14F-4D97-AF65-F5344CB8AC3E}">
        <p14:creationId xmlns:p14="http://schemas.microsoft.com/office/powerpoint/2010/main" val="15089285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altLang="ko-KR" dirty="0"/>
          </a:p>
          <a:p>
            <a:pPr marL="0" indent="0">
              <a:buNone/>
            </a:pPr>
            <a:r>
              <a:rPr lang="en-US" altLang="ko-KR" dirty="0">
                <a:solidFill>
                  <a:srgbClr val="FF0000"/>
                </a:solidFill>
              </a:rPr>
              <a:t>[</a:t>
            </a:r>
            <a:r>
              <a:rPr lang="ko-KR" altLang="en-US" dirty="0">
                <a:solidFill>
                  <a:srgbClr val="FF0000"/>
                </a:solidFill>
              </a:rPr>
              <a:t>핵심 키워드</a:t>
            </a:r>
            <a:r>
              <a:rPr lang="en-US" altLang="ko-KR" dirty="0">
                <a:solidFill>
                  <a:srgbClr val="FF0000"/>
                </a:solidFill>
              </a:rPr>
              <a:t>] </a:t>
            </a:r>
            <a:r>
              <a:rPr lang="en-US" altLang="ko-KR" dirty="0"/>
              <a:t>: </a:t>
            </a:r>
            <a:r>
              <a:rPr lang="ko-KR" altLang="en-US" dirty="0" err="1"/>
              <a:t>인스턴스</a:t>
            </a:r>
            <a:r>
              <a:rPr lang="ko-KR" altLang="en-US" dirty="0"/>
              <a:t> 멤버</a:t>
            </a:r>
            <a:r>
              <a:rPr lang="en-US" altLang="ko-KR" dirty="0"/>
              <a:t>, this, </a:t>
            </a:r>
            <a:r>
              <a:rPr lang="ko-KR" altLang="en-US" dirty="0"/>
              <a:t>정적 멤버</a:t>
            </a:r>
            <a:r>
              <a:rPr lang="en-US" altLang="ko-KR" dirty="0"/>
              <a:t>, static, final </a:t>
            </a:r>
            <a:r>
              <a:rPr lang="ko-KR" altLang="en-US" dirty="0"/>
              <a:t>필드</a:t>
            </a:r>
            <a:r>
              <a:rPr lang="en-US" altLang="ko-KR" dirty="0"/>
              <a:t>, </a:t>
            </a:r>
            <a:r>
              <a:rPr lang="ko-KR" altLang="en-US" dirty="0" err="1"/>
              <a:t>싱글톤</a:t>
            </a:r>
            <a:r>
              <a:rPr lang="en-US" altLang="ko-KR" dirty="0"/>
              <a:t>, </a:t>
            </a:r>
            <a:r>
              <a:rPr lang="ko-KR" altLang="en-US" dirty="0"/>
              <a:t>상수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>
                <a:solidFill>
                  <a:srgbClr val="FF0000"/>
                </a:solidFill>
              </a:rPr>
              <a:t>[</a:t>
            </a:r>
            <a:r>
              <a:rPr lang="ko-KR" altLang="en-US" dirty="0">
                <a:solidFill>
                  <a:srgbClr val="FF0000"/>
                </a:solidFill>
              </a:rPr>
              <a:t>핵심 포인트</a:t>
            </a:r>
            <a:r>
              <a:rPr lang="en-US" altLang="ko-KR" dirty="0">
                <a:solidFill>
                  <a:srgbClr val="FF0000"/>
                </a:solidFill>
              </a:rPr>
              <a:t>]</a:t>
            </a:r>
          </a:p>
          <a:p>
            <a:pPr marL="0" indent="0">
              <a:buNone/>
            </a:pPr>
            <a:r>
              <a:rPr lang="ko-KR" altLang="en-US"/>
              <a:t>       </a:t>
            </a:r>
            <a:r>
              <a:rPr lang="ko-KR" altLang="en-US" sz="1600"/>
              <a:t>클래스에 </a:t>
            </a:r>
            <a:r>
              <a:rPr lang="ko-KR" altLang="en-US" sz="1600" dirty="0"/>
              <a:t>선언된 필드와 </a:t>
            </a:r>
            <a:r>
              <a:rPr lang="ko-KR" altLang="en-US" sz="1600" dirty="0" err="1"/>
              <a:t>메소드가</a:t>
            </a:r>
            <a:r>
              <a:rPr lang="ko-KR" altLang="en-US" sz="1600" dirty="0"/>
              <a:t> 모두 객체 내부에 포함되는 것은 아니다</a:t>
            </a:r>
            <a:r>
              <a:rPr lang="en-US" altLang="ko-KR" sz="1600"/>
              <a:t>. </a:t>
            </a:r>
          </a:p>
          <a:p>
            <a:pPr marL="0" indent="0">
              <a:buNone/>
            </a:pPr>
            <a:r>
              <a:rPr lang="en-US" altLang="ko-KR" sz="1600"/>
              <a:t>        </a:t>
            </a:r>
            <a:r>
              <a:rPr lang="ko-KR" altLang="en-US" sz="1600"/>
              <a:t>객체가 있어야 사용 가능한 멤버가 있고</a:t>
            </a:r>
            <a:r>
              <a:rPr lang="en-US" altLang="ko-KR" sz="1600"/>
              <a:t>, </a:t>
            </a:r>
            <a:r>
              <a:rPr lang="ko-KR" altLang="en-US" sz="1600"/>
              <a:t>그렇지 않는 멤버도 있다</a:t>
            </a:r>
            <a:r>
              <a:rPr lang="en-US" altLang="ko-KR" sz="1600"/>
              <a:t>.</a:t>
            </a:r>
          </a:p>
          <a:p>
            <a:pPr marL="0" indent="0">
              <a:buNone/>
            </a:pPr>
            <a:endParaRPr lang="en-US" altLang="ko-KR" sz="1600"/>
          </a:p>
          <a:p>
            <a:r>
              <a:rPr lang="ko-KR" altLang="en-US">
                <a:solidFill>
                  <a:srgbClr val="FF0000"/>
                </a:solidFill>
              </a:rPr>
              <a:t>인스턴스 멤버</a:t>
            </a:r>
            <a:endParaRPr lang="en-US" altLang="ko-KR">
              <a:solidFill>
                <a:srgbClr val="FF0000"/>
              </a:solidFill>
            </a:endParaRPr>
          </a:p>
          <a:p>
            <a:pPr lvl="1"/>
            <a:r>
              <a:rPr lang="ko-KR" altLang="en-US"/>
              <a:t>객체 마다 가지고 있는 멤버</a:t>
            </a:r>
            <a:endParaRPr lang="en-US" altLang="ko-KR"/>
          </a:p>
          <a:p>
            <a:pPr lvl="2"/>
            <a:r>
              <a:rPr lang="en-US" altLang="ko-KR"/>
              <a:t>- </a:t>
            </a:r>
            <a:r>
              <a:rPr lang="ko-KR" altLang="en-US"/>
              <a:t>인스턴스 필드</a:t>
            </a:r>
            <a:r>
              <a:rPr lang="en-US" altLang="ko-KR"/>
              <a:t>: </a:t>
            </a:r>
            <a:r>
              <a:rPr lang="ko-KR" altLang="en-US"/>
              <a:t>힙 영역의 객체 마다 가지고 있는 멤버</a:t>
            </a:r>
            <a:r>
              <a:rPr lang="en-US" altLang="ko-KR"/>
              <a:t>, </a:t>
            </a:r>
            <a:r>
              <a:rPr lang="ko-KR" altLang="en-US"/>
              <a:t>객체마다 다른 데이터를 저장</a:t>
            </a:r>
            <a:endParaRPr lang="en-US" altLang="ko-KR"/>
          </a:p>
          <a:p>
            <a:pPr lvl="2"/>
            <a:r>
              <a:rPr lang="en-US" altLang="ko-KR"/>
              <a:t>- </a:t>
            </a:r>
            <a:r>
              <a:rPr lang="ko-KR" altLang="en-US"/>
              <a:t>인스턴스 메소드</a:t>
            </a:r>
            <a:r>
              <a:rPr lang="en-US" altLang="ko-KR"/>
              <a:t>: </a:t>
            </a:r>
            <a:r>
              <a:rPr lang="ko-KR" altLang="en-US"/>
              <a:t>객체가 있어야 호출 가능한 메소드</a:t>
            </a:r>
            <a:r>
              <a:rPr lang="en-US" altLang="ko-KR"/>
              <a:t>,</a:t>
            </a:r>
          </a:p>
          <a:p>
            <a:pPr lvl="2"/>
            <a:r>
              <a:rPr lang="en-US" altLang="ko-KR"/>
              <a:t>                               </a:t>
            </a:r>
            <a:r>
              <a:rPr lang="ko-KR" altLang="en-US"/>
              <a:t>클래스 코드</a:t>
            </a:r>
            <a:r>
              <a:rPr lang="en-US" altLang="ko-KR"/>
              <a:t>(</a:t>
            </a:r>
            <a:r>
              <a:rPr lang="ko-KR" altLang="en-US"/>
              <a:t>메소드 영역</a:t>
            </a:r>
            <a:r>
              <a:rPr lang="en-US" altLang="ko-KR"/>
              <a:t>)</a:t>
            </a:r>
            <a:r>
              <a:rPr lang="ko-KR" altLang="en-US"/>
              <a:t>에 위치하지만</a:t>
            </a:r>
            <a:r>
              <a:rPr lang="en-US" altLang="ko-KR"/>
              <a:t>, </a:t>
            </a:r>
            <a:r>
              <a:rPr lang="ko-KR" altLang="en-US"/>
              <a:t>이해하기 쉽도록 객체 마다 가지고 있는 </a:t>
            </a:r>
            <a:endParaRPr lang="en-US" altLang="ko-KR"/>
          </a:p>
          <a:p>
            <a:pPr lvl="2"/>
            <a:r>
              <a:rPr lang="en-US" altLang="ko-KR"/>
              <a:t>                               </a:t>
            </a:r>
            <a:r>
              <a:rPr lang="ko-KR" altLang="en-US"/>
              <a:t>메소드라고 생각해도 됨</a:t>
            </a:r>
            <a:endParaRPr lang="en-US" altLang="ko-KR"/>
          </a:p>
          <a:p>
            <a:r>
              <a:rPr lang="ko-KR" altLang="en-US">
                <a:solidFill>
                  <a:srgbClr val="FF0000"/>
                </a:solidFill>
              </a:rPr>
              <a:t>정적 멤버</a:t>
            </a:r>
            <a:endParaRPr lang="en-US" altLang="ko-KR">
              <a:solidFill>
                <a:srgbClr val="FF0000"/>
              </a:solidFill>
            </a:endParaRPr>
          </a:p>
          <a:p>
            <a:pPr lvl="1"/>
            <a:r>
              <a:rPr lang="ko-KR" altLang="en-US"/>
              <a:t>객체와 상관없는 멤버</a:t>
            </a:r>
            <a:r>
              <a:rPr lang="en-US" altLang="ko-KR"/>
              <a:t>, </a:t>
            </a:r>
            <a:r>
              <a:rPr lang="ko-KR" altLang="en-US"/>
              <a:t>클래스 코드</a:t>
            </a:r>
            <a:r>
              <a:rPr lang="en-US" altLang="ko-KR"/>
              <a:t>(</a:t>
            </a:r>
            <a:r>
              <a:rPr lang="ko-KR" altLang="en-US"/>
              <a:t>메소드 영역</a:t>
            </a:r>
            <a:r>
              <a:rPr lang="en-US" altLang="ko-KR"/>
              <a:t>)</a:t>
            </a:r>
            <a:r>
              <a:rPr lang="ko-KR" altLang="en-US"/>
              <a:t>에 위치</a:t>
            </a:r>
            <a:endParaRPr lang="en-US" altLang="ko-KR"/>
          </a:p>
          <a:p>
            <a:pPr lvl="2"/>
            <a:r>
              <a:rPr lang="ko-KR" altLang="en-US"/>
              <a:t>정적 필드</a:t>
            </a:r>
            <a:r>
              <a:rPr lang="en-US" altLang="ko-KR"/>
              <a:t> </a:t>
            </a:r>
            <a:r>
              <a:rPr lang="ko-KR" altLang="en-US"/>
              <a:t>및 상수</a:t>
            </a:r>
            <a:r>
              <a:rPr lang="en-US" altLang="ko-KR"/>
              <a:t>: </a:t>
            </a:r>
            <a:r>
              <a:rPr lang="ko-KR" altLang="en-US"/>
              <a:t>객체 없이 클래스만으로도 사용 가능한  필드</a:t>
            </a:r>
            <a:endParaRPr lang="en-US" altLang="ko-KR"/>
          </a:p>
          <a:p>
            <a:pPr lvl="2"/>
            <a:r>
              <a:rPr lang="ko-KR" altLang="en-US"/>
              <a:t>정적 메소드</a:t>
            </a:r>
            <a:r>
              <a:rPr lang="en-US" altLang="ko-KR"/>
              <a:t>: </a:t>
            </a:r>
            <a:r>
              <a:rPr lang="ko-KR" altLang="en-US"/>
              <a:t>객체가 없이 클래스만으로도 호출 가능한 메소드</a:t>
            </a:r>
            <a:endParaRPr lang="en-US" altLang="ko-KR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시작하기 전에</a:t>
            </a:r>
          </a:p>
        </p:txBody>
      </p:sp>
    </p:spTree>
    <p:extLst>
      <p:ext uri="{BB962C8B-B14F-4D97-AF65-F5344CB8AC3E}">
        <p14:creationId xmlns:p14="http://schemas.microsoft.com/office/powerpoint/2010/main" val="18346616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pPr>
              <a:defRPr/>
            </a:pPr>
            <a:endParaRPr lang="en-US" altLang="ko-KR" dirty="0">
              <a:solidFill>
                <a:srgbClr val="FF0000"/>
              </a:solidFill>
            </a:endParaRPr>
          </a:p>
          <a:p>
            <a:pPr>
              <a:defRPr/>
            </a:pPr>
            <a:r>
              <a:rPr lang="ko-KR" altLang="en-US" dirty="0" err="1">
                <a:solidFill>
                  <a:srgbClr val="FF0000"/>
                </a:solidFill>
              </a:rPr>
              <a:t>인스턴스</a:t>
            </a:r>
            <a:r>
              <a:rPr lang="ko-KR" altLang="en-US" dirty="0"/>
              <a:t> 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(instance</a:t>
            </a:r>
            <a:r>
              <a:rPr lang="en-US" altLang="ko-KR">
                <a:solidFill>
                  <a:schemeClr val="bg1">
                    <a:lumMod val="50000"/>
                  </a:schemeClr>
                </a:solidFill>
              </a:rPr>
              <a:t>) </a:t>
            </a:r>
            <a:r>
              <a:rPr lang="ko-KR" altLang="en-US">
                <a:solidFill>
                  <a:srgbClr val="C00000"/>
                </a:solidFill>
              </a:rPr>
              <a:t>멤버</a:t>
            </a:r>
            <a:r>
              <a:rPr lang="en-US" altLang="ko-KR">
                <a:solidFill>
                  <a:srgbClr val="C00000"/>
                </a:solidFill>
              </a:rPr>
              <a:t>: </a:t>
            </a:r>
          </a:p>
          <a:p>
            <a:pPr lvl="1">
              <a:defRPr/>
            </a:pPr>
            <a:r>
              <a:rPr lang="ko-KR" altLang="en-US"/>
              <a:t>객체를 </a:t>
            </a:r>
            <a:r>
              <a:rPr lang="ko-KR" altLang="en-US" dirty="0"/>
              <a:t>생성한 후 사용할 수 있는 </a:t>
            </a:r>
            <a:r>
              <a:rPr lang="ko-KR" altLang="en-US"/>
              <a:t>필드와 메소드</a:t>
            </a:r>
            <a:endParaRPr lang="en-US" altLang="ko-KR" dirty="0"/>
          </a:p>
        </p:txBody>
      </p:sp>
      <p:sp>
        <p:nvSpPr>
          <p:cNvPr id="8195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인스턴스</a:t>
            </a:r>
            <a:r>
              <a:rPr lang="ko-KR" altLang="en-US" dirty="0"/>
              <a:t> 멤버와 </a:t>
            </a:r>
            <a:r>
              <a:rPr lang="en-US" altLang="ko-KR" dirty="0"/>
              <a:t>this</a:t>
            </a:r>
            <a:endParaRPr lang="ko-KR" altLang="en-US" dirty="0"/>
          </a:p>
        </p:txBody>
      </p:sp>
      <p:pic>
        <p:nvPicPr>
          <p:cNvPr id="819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1934947"/>
            <a:ext cx="2749379" cy="21889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819" y="4217543"/>
            <a:ext cx="2701560" cy="22594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F0BF241F-2F18-4F67-9082-817A377796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2120" y="2438400"/>
            <a:ext cx="5343527" cy="2514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954033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endParaRPr lang="en-US" altLang="ko-KR" dirty="0">
              <a:solidFill>
                <a:srgbClr val="C00000"/>
              </a:solidFill>
            </a:endParaRPr>
          </a:p>
          <a:p>
            <a:r>
              <a:rPr lang="en-US" altLang="ko-KR" dirty="0">
                <a:solidFill>
                  <a:srgbClr val="C00000"/>
                </a:solidFill>
              </a:rPr>
              <a:t>this</a:t>
            </a:r>
          </a:p>
          <a:p>
            <a:pPr lvl="1"/>
            <a:r>
              <a:rPr lang="ko-KR" altLang="en-US" dirty="0"/>
              <a:t>객체 내에서 </a:t>
            </a:r>
            <a:r>
              <a:rPr lang="ko-KR" altLang="en-US" dirty="0" err="1"/>
              <a:t>인스턴스</a:t>
            </a:r>
            <a:r>
              <a:rPr lang="ko-KR" altLang="en-US" dirty="0"/>
              <a:t> 멤버에 접근하기 위해 사용</a:t>
            </a:r>
            <a:endParaRPr lang="en-US" altLang="ko-KR" dirty="0"/>
          </a:p>
          <a:p>
            <a:pPr lvl="1"/>
            <a:r>
              <a:rPr lang="ko-KR" altLang="en-US" dirty="0" err="1"/>
              <a:t>생성자와</a:t>
            </a:r>
            <a:r>
              <a:rPr lang="ko-KR" altLang="en-US" dirty="0"/>
              <a:t> </a:t>
            </a:r>
            <a:r>
              <a:rPr lang="ko-KR" altLang="en-US" dirty="0" err="1"/>
              <a:t>메소드의</a:t>
            </a:r>
            <a:r>
              <a:rPr lang="ko-KR" altLang="en-US" dirty="0"/>
              <a:t> 매개 변수 이름이 </a:t>
            </a:r>
            <a:r>
              <a:rPr lang="ko-KR" altLang="en-US"/>
              <a:t>필드와 동일할 경우</a:t>
            </a:r>
            <a:r>
              <a:rPr lang="en-US" altLang="ko-KR"/>
              <a:t>, </a:t>
            </a:r>
            <a:r>
              <a:rPr lang="ko-KR" altLang="en-US"/>
              <a:t>필드 임을 지정하기 위해 주로 사용 </a:t>
            </a:r>
            <a:endParaRPr lang="ko-KR" altLang="en-US" dirty="0"/>
          </a:p>
        </p:txBody>
      </p:sp>
      <p:sp>
        <p:nvSpPr>
          <p:cNvPr id="1024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인스턴스</a:t>
            </a:r>
            <a:r>
              <a:rPr lang="ko-KR" altLang="en-US" dirty="0"/>
              <a:t> 멤버와 </a:t>
            </a:r>
            <a:r>
              <a:rPr lang="en-US" altLang="ko-KR" dirty="0"/>
              <a:t>this</a:t>
            </a:r>
            <a:endParaRPr lang="ko-KR" altLang="en-US" dirty="0"/>
          </a:p>
        </p:txBody>
      </p:sp>
      <p:pic>
        <p:nvPicPr>
          <p:cNvPr id="1024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001" y="2362200"/>
            <a:ext cx="7144941" cy="2362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192862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pPr>
              <a:defRPr/>
            </a:pPr>
            <a:endParaRPr lang="en-US" altLang="ko-KR" dirty="0">
              <a:solidFill>
                <a:srgbClr val="C00000"/>
              </a:solidFill>
            </a:endParaRPr>
          </a:p>
          <a:p>
            <a:pPr>
              <a:defRPr/>
            </a:pPr>
            <a:r>
              <a:rPr lang="ko-KR" altLang="en-US" dirty="0">
                <a:solidFill>
                  <a:srgbClr val="C00000"/>
                </a:solidFill>
              </a:rPr>
              <a:t>정적</a:t>
            </a:r>
            <a:r>
              <a:rPr lang="ko-KR" altLang="en-US" dirty="0"/>
              <a:t> 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(static) </a:t>
            </a:r>
            <a:r>
              <a:rPr lang="ko-KR" altLang="en-US" dirty="0">
                <a:solidFill>
                  <a:srgbClr val="C00000"/>
                </a:solidFill>
              </a:rPr>
              <a:t>멤버</a:t>
            </a:r>
            <a:endParaRPr lang="en-US" altLang="ko-KR" dirty="0">
              <a:solidFill>
                <a:srgbClr val="C00000"/>
              </a:solidFill>
            </a:endParaRPr>
          </a:p>
          <a:p>
            <a:pPr lvl="1">
              <a:defRPr/>
            </a:pPr>
            <a:r>
              <a:rPr lang="ko-KR" altLang="en-US" dirty="0"/>
              <a:t>클래스에 고정된 멤버로서 객체 생성하지 않고 사용할 수 </a:t>
            </a:r>
            <a:r>
              <a:rPr lang="ko-KR" altLang="en-US"/>
              <a:t>있는 필드와 </a:t>
            </a:r>
            <a:r>
              <a:rPr lang="ko-KR" altLang="en-US" dirty="0" err="1"/>
              <a:t>메소드</a:t>
            </a:r>
            <a:endParaRPr lang="en-US" altLang="ko-KR" dirty="0"/>
          </a:p>
          <a:p>
            <a:pPr lvl="1">
              <a:defRPr/>
            </a:pPr>
            <a:endParaRPr lang="en-US" altLang="ko-KR"/>
          </a:p>
          <a:p>
            <a:pPr lvl="1">
              <a:defRPr/>
            </a:pPr>
            <a:endParaRPr lang="en-US" altLang="ko-KR" dirty="0"/>
          </a:p>
          <a:p>
            <a:pPr>
              <a:defRPr/>
            </a:pPr>
            <a:r>
              <a:rPr lang="ko-KR" altLang="en-US" dirty="0"/>
              <a:t>정적 </a:t>
            </a:r>
            <a:r>
              <a:rPr lang="ko-KR" altLang="en-US"/>
              <a:t>멤버 선언</a:t>
            </a:r>
            <a:endParaRPr lang="en-US" altLang="ko-KR" dirty="0"/>
          </a:p>
        </p:txBody>
      </p:sp>
      <p:sp>
        <p:nvSpPr>
          <p:cNvPr id="13315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정적 멤버와 </a:t>
            </a:r>
            <a:r>
              <a:rPr lang="en-US" altLang="ko-KR" dirty="0"/>
              <a:t>static</a:t>
            </a:r>
            <a:endParaRPr lang="ko-KR" altLang="en-US" dirty="0"/>
          </a:p>
        </p:txBody>
      </p:sp>
      <p:pic>
        <p:nvPicPr>
          <p:cNvPr id="1331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083" y="2971800"/>
            <a:ext cx="7236619" cy="228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E7A57620-E5BF-4B9E-A3CA-A8D31CF526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3022" y="2039937"/>
            <a:ext cx="4729163" cy="2451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297800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endParaRPr lang="en-US" altLang="ko-KR" dirty="0"/>
          </a:p>
          <a:p>
            <a:r>
              <a:rPr lang="ko-KR" altLang="en-US" dirty="0"/>
              <a:t>정적 멤버 사용</a:t>
            </a:r>
          </a:p>
          <a:p>
            <a:pPr lvl="1"/>
            <a:r>
              <a:rPr lang="ko-KR" altLang="en-US" dirty="0"/>
              <a:t>클래스 이름과 </a:t>
            </a:r>
            <a:r>
              <a:rPr lang="ko-KR" altLang="en-US" dirty="0" err="1"/>
              <a:t>함꼐</a:t>
            </a:r>
            <a:r>
              <a:rPr lang="ko-KR" altLang="en-US" dirty="0"/>
              <a:t> 도트 연산자로 접근</a:t>
            </a:r>
          </a:p>
        </p:txBody>
      </p:sp>
      <p:sp>
        <p:nvSpPr>
          <p:cNvPr id="16387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정적 멤버와 </a:t>
            </a:r>
            <a:r>
              <a:rPr lang="en-US" altLang="ko-KR" dirty="0"/>
              <a:t>static</a:t>
            </a:r>
            <a:endParaRPr lang="ko-KR" altLang="en-US" dirty="0"/>
          </a:p>
        </p:txBody>
      </p:sp>
      <p:pic>
        <p:nvPicPr>
          <p:cNvPr id="1638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5469" y="1926336"/>
            <a:ext cx="6572250" cy="9216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38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0150" y="2847975"/>
            <a:ext cx="7143750" cy="180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39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5469" y="4660084"/>
            <a:ext cx="7143750" cy="133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415013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pPr lvl="1"/>
            <a:endParaRPr lang="en-US" altLang="ko-KR" dirty="0"/>
          </a:p>
          <a:p>
            <a:pPr lvl="1"/>
            <a:r>
              <a:rPr lang="ko-KR" altLang="en-US"/>
              <a:t>인스턴스 멤버와 정적 멤버 선택 기준</a:t>
            </a:r>
            <a:endParaRPr lang="en-US" altLang="ko-KR" dirty="0"/>
          </a:p>
          <a:p>
            <a:pPr lvl="2"/>
            <a:r>
              <a:rPr lang="ko-KR" altLang="en-US"/>
              <a:t>객체마다 다를 수 있는 필드값 </a:t>
            </a:r>
            <a:r>
              <a:rPr lang="en-US" altLang="ko-KR"/>
              <a:t>-&gt; </a:t>
            </a:r>
            <a:r>
              <a:rPr lang="ko-KR" altLang="en-US"/>
              <a:t>인스턴스 필드로 선언</a:t>
            </a:r>
            <a:endParaRPr lang="en-US" altLang="ko-KR"/>
          </a:p>
          <a:p>
            <a:pPr lvl="2"/>
            <a:r>
              <a:rPr lang="ko-KR" altLang="en-US"/>
              <a:t>그렇지 않고 객체마다 다를 필요가 없는 필드값 </a:t>
            </a:r>
            <a:r>
              <a:rPr lang="en-US" altLang="ko-KR"/>
              <a:t>-&gt; </a:t>
            </a:r>
            <a:r>
              <a:rPr lang="ko-KR" altLang="en-US"/>
              <a:t>정적 필드로 선언</a:t>
            </a:r>
            <a:endParaRPr lang="en-US" altLang="ko-KR"/>
          </a:p>
          <a:p>
            <a:pPr lvl="2"/>
            <a:endParaRPr lang="en-US" altLang="ko-KR"/>
          </a:p>
          <a:p>
            <a:pPr lvl="2"/>
            <a:endParaRPr lang="en-US" altLang="ko-KR"/>
          </a:p>
          <a:p>
            <a:pPr lvl="2"/>
            <a:endParaRPr lang="en-US" altLang="ko-KR"/>
          </a:p>
          <a:p>
            <a:pPr lvl="2"/>
            <a:endParaRPr lang="en-US" altLang="ko-KR"/>
          </a:p>
          <a:p>
            <a:pPr lvl="2"/>
            <a:endParaRPr lang="en-US" altLang="ko-KR"/>
          </a:p>
          <a:p>
            <a:pPr marL="470297" lvl="2" indent="0">
              <a:buNone/>
            </a:pPr>
            <a:endParaRPr lang="en-US" altLang="ko-KR"/>
          </a:p>
          <a:p>
            <a:pPr lvl="2"/>
            <a:r>
              <a:rPr lang="ko-KR" altLang="en-US"/>
              <a:t>메소드 블록에 인스턴스 필드 또는 인스턴스 메소드를 사용할 경우 </a:t>
            </a:r>
            <a:r>
              <a:rPr lang="en-US" altLang="ko-KR"/>
              <a:t>-&gt; </a:t>
            </a:r>
            <a:r>
              <a:rPr lang="ko-KR" altLang="en-US"/>
              <a:t>인스턴스 메소드로 선언</a:t>
            </a:r>
            <a:endParaRPr lang="en-US" altLang="ko-KR"/>
          </a:p>
          <a:p>
            <a:pPr marL="470297" lvl="2" indent="0">
              <a:buNone/>
            </a:pPr>
            <a:r>
              <a:rPr lang="en-US" altLang="ko-KR"/>
              <a:t>   </a:t>
            </a:r>
            <a:r>
              <a:rPr lang="ko-KR" altLang="en-US"/>
              <a:t> 그렇지 않을 경우 </a:t>
            </a:r>
            <a:r>
              <a:rPr lang="en-US" altLang="ko-KR"/>
              <a:t>-&gt; </a:t>
            </a:r>
            <a:r>
              <a:rPr lang="ko-KR" altLang="en-US"/>
              <a:t>정적 메소드로 선언</a:t>
            </a:r>
            <a:endParaRPr lang="en-US" altLang="ko-KR"/>
          </a:p>
          <a:p>
            <a:pPr lvl="1"/>
            <a:endParaRPr lang="en-US" altLang="ko-KR"/>
          </a:p>
          <a:p>
            <a:pPr lvl="1"/>
            <a:endParaRPr lang="en-US" altLang="ko-KR"/>
          </a:p>
          <a:p>
            <a:pPr lvl="1"/>
            <a:endParaRPr lang="en-US" altLang="ko-KR"/>
          </a:p>
          <a:p>
            <a:pPr lvl="1"/>
            <a:endParaRPr lang="en-US" altLang="ko-KR"/>
          </a:p>
          <a:p>
            <a:pPr lvl="1"/>
            <a:endParaRPr lang="en-US" altLang="ko-KR"/>
          </a:p>
          <a:p>
            <a:pPr lvl="2"/>
            <a:endParaRPr lang="en-US" altLang="ko-KR"/>
          </a:p>
          <a:p>
            <a:pPr lvl="2"/>
            <a:endParaRPr lang="en-US" altLang="ko-KR"/>
          </a:p>
          <a:p>
            <a:pPr lvl="2"/>
            <a:endParaRPr lang="ko-KR" altLang="en-US" dirty="0"/>
          </a:p>
        </p:txBody>
      </p:sp>
      <p:sp>
        <p:nvSpPr>
          <p:cNvPr id="14339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정적 멤버와 </a:t>
            </a:r>
            <a:r>
              <a:rPr lang="en-US" altLang="ko-KR" dirty="0"/>
              <a:t>static</a:t>
            </a:r>
            <a:endParaRPr lang="ko-KR" altLang="en-US" dirty="0"/>
          </a:p>
        </p:txBody>
      </p:sp>
      <p:pic>
        <p:nvPicPr>
          <p:cNvPr id="1434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2195148"/>
            <a:ext cx="7088981" cy="13862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6D1EEAA0-6278-4279-B396-B2AD05FE00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4267201"/>
            <a:ext cx="6800850" cy="205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021033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931863"/>
            <a:ext cx="8686800" cy="5715000"/>
          </a:xfrm>
        </p:spPr>
        <p:txBody>
          <a:bodyPr/>
          <a:lstStyle/>
          <a:p>
            <a:endParaRPr lang="en-US" altLang="ko-KR" dirty="0"/>
          </a:p>
          <a:p>
            <a:r>
              <a:rPr lang="ko-KR" altLang="en-US" dirty="0"/>
              <a:t>정적 </a:t>
            </a:r>
            <a:r>
              <a:rPr lang="ko-KR" altLang="en-US" dirty="0" err="1"/>
              <a:t>메소드</a:t>
            </a:r>
            <a:r>
              <a:rPr lang="ko-KR" altLang="en-US" dirty="0"/>
              <a:t> 선언 시 주의할 점</a:t>
            </a:r>
            <a:endParaRPr lang="en-US" altLang="ko-KR" dirty="0"/>
          </a:p>
          <a:p>
            <a:pPr lvl="1"/>
            <a:r>
              <a:rPr lang="ko-KR" altLang="en-US" dirty="0"/>
              <a:t>정적 </a:t>
            </a:r>
            <a:r>
              <a:rPr lang="ko-KR" altLang="en-US" dirty="0" err="1"/>
              <a:t>메소드</a:t>
            </a:r>
            <a:r>
              <a:rPr lang="ko-KR" altLang="en-US" dirty="0"/>
              <a:t> 선언 시 그 내부에 </a:t>
            </a:r>
            <a:r>
              <a:rPr lang="ko-KR" altLang="en-US" dirty="0" err="1"/>
              <a:t>인스턴스</a:t>
            </a:r>
            <a:r>
              <a:rPr lang="ko-KR" altLang="en-US" dirty="0"/>
              <a:t> 필드 및 </a:t>
            </a:r>
            <a:r>
              <a:rPr lang="ko-KR" altLang="en-US" dirty="0" err="1"/>
              <a:t>메소드</a:t>
            </a:r>
            <a:r>
              <a:rPr lang="ko-KR" altLang="en-US" dirty="0"/>
              <a:t> 사용 불가</a:t>
            </a:r>
            <a:endParaRPr lang="en-US" altLang="ko-KR" dirty="0"/>
          </a:p>
          <a:p>
            <a:pPr lvl="1"/>
            <a:r>
              <a:rPr lang="ko-KR" altLang="en-US" dirty="0"/>
              <a:t>정적 </a:t>
            </a:r>
            <a:r>
              <a:rPr lang="ko-KR" altLang="en-US" dirty="0" err="1"/>
              <a:t>메소드</a:t>
            </a:r>
            <a:r>
              <a:rPr lang="ko-KR" altLang="en-US" dirty="0"/>
              <a:t> 선언 시 그 객체 자신 참조인 </a:t>
            </a:r>
            <a:r>
              <a:rPr lang="en-US" altLang="ko-KR" dirty="0"/>
              <a:t>this </a:t>
            </a:r>
            <a:r>
              <a:rPr lang="ko-KR" altLang="en-US" dirty="0"/>
              <a:t>키워드 사용 불가</a:t>
            </a:r>
          </a:p>
        </p:txBody>
      </p:sp>
      <p:sp>
        <p:nvSpPr>
          <p:cNvPr id="2048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정적 멤버와 </a:t>
            </a:r>
            <a:r>
              <a:rPr lang="en-US" altLang="ko-KR" dirty="0"/>
              <a:t>static</a:t>
            </a:r>
            <a:endParaRPr lang="ko-KR" altLang="en-US" dirty="0"/>
          </a:p>
        </p:txBody>
      </p:sp>
      <p:pic>
        <p:nvPicPr>
          <p:cNvPr id="2048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453" y="2209800"/>
            <a:ext cx="6440147" cy="40538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C1BAE408-7392-497C-9A7F-89B71D6587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9600" y="2667000"/>
            <a:ext cx="3920531" cy="2419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86402"/>
      </p:ext>
    </p:extLst>
  </p:cSld>
  <p:clrMapOvr>
    <a:masterClrMapping/>
  </p:clrMapOvr>
</p:sld>
</file>

<file path=ppt/theme/theme1.xml><?xml version="1.0" encoding="utf-8"?>
<a:theme xmlns:a="http://schemas.openxmlformats.org/drawingml/2006/main" name="5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17487</TotalTime>
  <Words>605</Words>
  <Application>Microsoft Office PowerPoint</Application>
  <PresentationFormat>화면 슬라이드 쇼(4:3)</PresentationFormat>
  <Paragraphs>118</Paragraphs>
  <Slides>14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2" baseType="lpstr">
      <vt:lpstr>돋움</vt:lpstr>
      <vt:lpstr>Verdana</vt:lpstr>
      <vt:lpstr>Wingdings</vt:lpstr>
      <vt:lpstr>나눔스퀘어OTF</vt:lpstr>
      <vt:lpstr>Arial</vt:lpstr>
      <vt:lpstr>HY견고딕</vt:lpstr>
      <vt:lpstr>맑은 고딕</vt:lpstr>
      <vt:lpstr>5_디자인 사용자 지정</vt:lpstr>
      <vt:lpstr>06-5. 인스턴스 멤버와 정적 멤버</vt:lpstr>
      <vt:lpstr>PowerPoint 프레젠테이션</vt:lpstr>
      <vt:lpstr>시작하기 전에</vt:lpstr>
      <vt:lpstr>인스턴스 멤버와 this</vt:lpstr>
      <vt:lpstr>인스턴스 멤버와 this</vt:lpstr>
      <vt:lpstr>정적 멤버와 static</vt:lpstr>
      <vt:lpstr>정적 멤버와 static</vt:lpstr>
      <vt:lpstr>정적 멤버와 static</vt:lpstr>
      <vt:lpstr>정적 멤버와 static</vt:lpstr>
      <vt:lpstr>정적 멤버와 static</vt:lpstr>
      <vt:lpstr>싱글톤</vt:lpstr>
      <vt:lpstr>final 필드와 상수</vt:lpstr>
      <vt:lpstr>키워드로 끝내는 핵심 포인트 </vt:lpstr>
      <vt:lpstr>PowerPoint 프레젠테이션</vt:lpstr>
    </vt:vector>
  </TitlesOfParts>
  <Company>GuildDesign Inc.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2009년 상반기 사업계획</dc:title>
  <dc:creator>교재출판사업부 교재개발1팀</dc:creator>
  <cp:lastModifiedBy>신 용권</cp:lastModifiedBy>
  <cp:revision>2706</cp:revision>
  <dcterms:created xsi:type="dcterms:W3CDTF">2004-07-21T02:43:03Z</dcterms:created>
  <dcterms:modified xsi:type="dcterms:W3CDTF">2019-08-03T04:28:11Z</dcterms:modified>
</cp:coreProperties>
</file>